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notesMasterIdLst>
    <p:notesMasterId r:id="rId9"/>
  </p:notesMasterIdLst>
  <p:handoutMasterIdLst>
    <p:handoutMasterId r:id="rId10"/>
  </p:handoutMasterIdLst>
  <p:sldIdLst>
    <p:sldId id="480" r:id="rId2"/>
    <p:sldId id="482" r:id="rId3"/>
    <p:sldId id="483" r:id="rId4"/>
    <p:sldId id="473" r:id="rId5"/>
    <p:sldId id="477" r:id="rId6"/>
    <p:sldId id="478" r:id="rId7"/>
    <p:sldId id="476" r:id="rId8"/>
  </p:sldIdLst>
  <p:sldSz cx="9906000" cy="13208000"/>
  <p:notesSz cx="6735763" cy="9866313"/>
  <p:defaultTextStyle>
    <a:defPPr>
      <a:defRPr lang="ko-KR"/>
    </a:defPPr>
    <a:lvl1pPr marL="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1pPr>
    <a:lvl2pPr marL="52152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2pPr>
    <a:lvl3pPr marL="104305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3pPr>
    <a:lvl4pPr marL="156458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4pPr>
    <a:lvl5pPr marL="2086112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5pPr>
    <a:lvl6pPr marL="2607640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6pPr>
    <a:lvl7pPr marL="3129168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7pPr>
    <a:lvl8pPr marL="3650696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8pPr>
    <a:lvl9pPr marL="4172224" algn="l" defTabSz="1043056" rtl="0" eaLnBrk="1" latinLnBrk="1" hangingPunct="1">
      <a:defRPr sz="21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4161" userDrawn="1">
          <p15:clr>
            <a:srgbClr val="A4A3A4"/>
          </p15:clr>
        </p15:guide>
        <p15:guide id="2" pos="3122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27228E"/>
    <a:srgbClr val="EBD031"/>
    <a:srgbClr val="FD908D"/>
    <a:srgbClr val="FDFEE6"/>
    <a:srgbClr val="FFFFCC"/>
    <a:srgbClr val="2D832F"/>
    <a:srgbClr val="32504F"/>
    <a:srgbClr val="CCCC00"/>
    <a:srgbClr val="FFFF66"/>
    <a:srgbClr val="C4C41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보통 스타일 2 - 강조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보통 스타일 2 - 강조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F5AB1C69-6EDB-4FF4-983F-18BD219EF322}" styleName="보통 스타일 2 - 강조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7DF18680-E054-41AD-8BC1-D1AEF772440D}" styleName="보통 스타일 2 - 강조 5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5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74C1A8A3-306A-4EB7-A6B1-4F7E0EB9C5D6}" styleName="보통 스타일 3 - 강조 5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5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5"/>
          </a:solidFill>
        </a:fill>
      </a:tcStyle>
    </a:firstRow>
  </a:tblStyle>
  <a:tblStyle styleId="{69CF1AB2-1976-4502-BF36-3FF5EA218861}" styleName="보통 스타일 4 - 강조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 w="12700" cmpd="sng">
              <a:solidFill>
                <a:schemeClr val="accen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1"/>
              </a:solidFill>
            </a:ln>
          </a:top>
        </a:tcBdr>
        <a:fill>
          <a:solidFill>
            <a:schemeClr val="accent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1">
              <a:tint val="20000"/>
            </a:schemeClr>
          </a:solidFill>
        </a:fill>
      </a:tcStyle>
    </a:firstRow>
  </a:tblStyle>
  <a:tblStyle styleId="{8A107856-5554-42FB-B03E-39F5DBC370BA}" styleName="보통 스타일 4 - 강조 2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2"/>
              </a:solidFill>
            </a:ln>
          </a:left>
          <a:right>
            <a:ln w="12700" cmpd="sng">
              <a:solidFill>
                <a:schemeClr val="accent2"/>
              </a:solidFill>
            </a:ln>
          </a:right>
          <a:top>
            <a:ln w="12700" cmpd="sng">
              <a:solidFill>
                <a:schemeClr val="accent2"/>
              </a:solidFill>
            </a:ln>
          </a:top>
          <a:bottom>
            <a:ln w="12700" cmpd="sng">
              <a:solidFill>
                <a:schemeClr val="accent2"/>
              </a:solidFill>
            </a:ln>
          </a:bottom>
          <a:insideH>
            <a:ln w="12700" cmpd="sng">
              <a:solidFill>
                <a:schemeClr val="accent2"/>
              </a:solidFill>
            </a:ln>
          </a:insideH>
          <a:insideV>
            <a:ln w="12700" cmpd="sng">
              <a:solidFill>
                <a:schemeClr val="accent2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2"/>
              </a:solidFill>
            </a:ln>
          </a:top>
        </a:tcBdr>
        <a:fill>
          <a:solidFill>
            <a:schemeClr val="accent2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2">
              <a:tint val="20000"/>
            </a:schemeClr>
          </a:solidFill>
        </a:fill>
      </a:tcStyle>
    </a:firstRow>
  </a:tblStyle>
  <a:tblStyle styleId="{22838BEF-8BB2-4498-84A7-C5851F593DF1}" styleName="보통 스타일 4 - 강조 5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5"/>
              </a:solidFill>
            </a:ln>
          </a:left>
          <a:right>
            <a:ln w="12700" cmpd="sng">
              <a:solidFill>
                <a:schemeClr val="accent5"/>
              </a:solidFill>
            </a:ln>
          </a:right>
          <a:top>
            <a:ln w="12700" cmpd="sng">
              <a:solidFill>
                <a:schemeClr val="accent5"/>
              </a:solidFill>
            </a:ln>
          </a:top>
          <a:bottom>
            <a:ln w="12700" cmpd="sng">
              <a:solidFill>
                <a:schemeClr val="accent5"/>
              </a:solidFill>
            </a:ln>
          </a:bottom>
          <a:insideH>
            <a:ln w="12700" cmpd="sng">
              <a:solidFill>
                <a:schemeClr val="accent5"/>
              </a:solidFill>
            </a:ln>
          </a:insideH>
          <a:insideV>
            <a:ln w="12700" cmpd="sng">
              <a:solidFill>
                <a:schemeClr val="accent5"/>
              </a:solidFill>
            </a:ln>
          </a:insideV>
        </a:tcBdr>
        <a:fill>
          <a:solidFill>
            <a:schemeClr val="accent5">
              <a:tint val="20000"/>
            </a:schemeClr>
          </a:solidFill>
        </a:fill>
      </a:tcStyle>
    </a:wholeTbl>
    <a:band1H>
      <a:tcStyle>
        <a:tcBdr/>
        <a:fill>
          <a:solidFill>
            <a:schemeClr val="accent5">
              <a:tint val="40000"/>
            </a:schemeClr>
          </a:solidFill>
        </a:fill>
      </a:tcStyle>
    </a:band1H>
    <a:band1V>
      <a:tcStyle>
        <a:tcBdr/>
        <a:fill>
          <a:solidFill>
            <a:schemeClr val="accent5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5"/>
              </a:solidFill>
            </a:ln>
          </a:top>
        </a:tcBdr>
        <a:fill>
          <a:solidFill>
            <a:schemeClr val="accent5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5">
              <a:tint val="20000"/>
            </a:schemeClr>
          </a:solidFill>
        </a:fill>
      </a:tcStyle>
    </a:firstRow>
  </a:tblStyle>
  <a:tblStyle styleId="{D7AC3CCA-C797-4891-BE02-D94E43425B78}" styleName="보통 스타일 4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dk1"/>
              </a:solidFill>
            </a:ln>
          </a:left>
          <a:right>
            <a:ln w="12700" cmpd="sng">
              <a:solidFill>
                <a:schemeClr val="dk1"/>
              </a:solidFill>
            </a:ln>
          </a:right>
          <a:top>
            <a:ln w="12700" cmpd="sng">
              <a:solidFill>
                <a:schemeClr val="dk1"/>
              </a:solidFill>
            </a:ln>
          </a:top>
          <a:bottom>
            <a:ln w="12700" cmpd="sng">
              <a:solidFill>
                <a:schemeClr val="dk1"/>
              </a:solidFill>
            </a:ln>
          </a:bottom>
          <a:insideH>
            <a:ln w="12700" cmpd="sng">
              <a:solidFill>
                <a:schemeClr val="dk1"/>
              </a:solidFill>
            </a:ln>
          </a:insideH>
          <a:insideV>
            <a:ln w="12700" cmpd="sng">
              <a:solidFill>
                <a:schemeClr val="dk1"/>
              </a:solidFill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dk1">
              <a:tint val="20000"/>
            </a:schemeClr>
          </a:solidFill>
        </a:fill>
      </a:tcStyle>
    </a:firstRow>
  </a:tblStyle>
  <a:tblStyle styleId="{8EC20E35-A176-4012-BC5E-935CFFF8708E}" styleName="보통 스타일 3">
    <a:wholeTbl>
      <a:tcTxStyle>
        <a:fontRef idx="minor"/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dk1"/>
          </a:solidFill>
        </a:fill>
      </a:tcStyle>
    </a:firstRow>
  </a:tblStyle>
  <a:tblStyle styleId="{5202B0CA-FC54-4496-8BCA-5EF66A818D29}" styleName="어두운 스타일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dk1">
              <a:tint val="20000"/>
            </a:schemeClr>
          </a:solidFill>
        </a:fill>
      </a:tcStyle>
    </a:wholeTbl>
    <a:band1H>
      <a:tcStyle>
        <a:tcBdr/>
        <a:fill>
          <a:solidFill>
            <a:schemeClr val="dk1">
              <a:tint val="40000"/>
            </a:schemeClr>
          </a:solidFill>
        </a:fill>
      </a:tcStyle>
    </a:band1H>
    <a:band1V>
      <a:tcStyle>
        <a:tcBdr/>
        <a:fill>
          <a:solidFill>
            <a:schemeClr val="dk1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dk1">
              <a:tint val="20000"/>
            </a:schemeClr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dk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4996" autoAdjust="0"/>
    <p:restoredTop sz="99769" autoAdjust="0"/>
  </p:normalViewPr>
  <p:slideViewPr>
    <p:cSldViewPr>
      <p:cViewPr>
        <p:scale>
          <a:sx n="198" d="100"/>
          <a:sy n="198" d="100"/>
        </p:scale>
        <p:origin x="-4728" y="-5578"/>
      </p:cViewPr>
      <p:guideLst>
        <p:guide orient="horz" pos="4161"/>
        <p:guide pos="3122"/>
      </p:guideLst>
    </p:cSldViewPr>
  </p:slideViewPr>
  <p:outlineViewPr>
    <p:cViewPr>
      <p:scale>
        <a:sx n="33" d="100"/>
        <a:sy n="33" d="100"/>
      </p:scale>
      <p:origin x="252" y="14502"/>
    </p:cViewPr>
  </p:outlineViewPr>
  <p:notesTextViewPr>
    <p:cViewPr>
      <p:scale>
        <a:sx n="50" d="100"/>
        <a:sy n="50" d="100"/>
      </p:scale>
      <p:origin x="0" y="0"/>
    </p:cViewPr>
  </p:notesTextViewPr>
  <p:sorterViewPr>
    <p:cViewPr>
      <p:scale>
        <a:sx n="100" d="100"/>
        <a:sy n="100" d="100"/>
      </p:scale>
      <p:origin x="0" y="-2416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sz="quarter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A3AA1A7E-6CDE-4215-BA1E-298A16BAC245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2"/>
          </p:nvPr>
        </p:nvSpPr>
        <p:spPr>
          <a:xfrm>
            <a:off x="0" y="9370869"/>
            <a:ext cx="2919565" cy="4938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3"/>
          </p:nvPr>
        </p:nvSpPr>
        <p:spPr>
          <a:xfrm>
            <a:off x="3814626" y="9370869"/>
            <a:ext cx="2919565" cy="493867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E60E394C-416A-4773-893B-679E6870C737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4196737583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머리글 개체 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3" name="날짜 개체 틀 2"/>
          <p:cNvSpPr>
            <a:spLocks noGrp="1"/>
          </p:cNvSpPr>
          <p:nvPr>
            <p:ph type="dt" idx="1"/>
          </p:nvPr>
        </p:nvSpPr>
        <p:spPr>
          <a:xfrm>
            <a:off x="3814626" y="0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/>
          <a:lstStyle>
            <a:lvl1pPr algn="r">
              <a:defRPr sz="1200"/>
            </a:lvl1pPr>
          </a:lstStyle>
          <a:p>
            <a:fld id="{4E1DCF6B-CBBA-4E66-9517-711832B523E6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4" name="슬라이드 이미지 개체 틀 3"/>
          <p:cNvSpPr>
            <a:spLocks noGrp="1" noRot="1" noChangeAspect="1"/>
          </p:cNvSpPr>
          <p:nvPr>
            <p:ph type="sldImg" idx="2"/>
          </p:nvPr>
        </p:nvSpPr>
        <p:spPr>
          <a:xfrm>
            <a:off x="2119313" y="1233488"/>
            <a:ext cx="2497137" cy="3328987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0754" tIns="45377" rIns="90754" bIns="45377" rtlCol="0" anchor="ctr"/>
          <a:lstStyle/>
          <a:p>
            <a:endParaRPr lang="ko-KR" altLang="en-US"/>
          </a:p>
        </p:txBody>
      </p:sp>
      <p:sp>
        <p:nvSpPr>
          <p:cNvPr id="5" name="슬라이드 노트 개체 틀 4"/>
          <p:cNvSpPr>
            <a:spLocks noGrp="1"/>
          </p:cNvSpPr>
          <p:nvPr>
            <p:ph type="body" sz="quarter" idx="3"/>
          </p:nvPr>
        </p:nvSpPr>
        <p:spPr>
          <a:xfrm>
            <a:off x="673262" y="4747760"/>
            <a:ext cx="5389240" cy="3884673"/>
          </a:xfrm>
          <a:prstGeom prst="rect">
            <a:avLst/>
          </a:prstGeom>
        </p:spPr>
        <p:txBody>
          <a:bodyPr vert="horz" lIns="90754" tIns="45377" rIns="90754" bIns="45377" rtlCol="0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4"/>
          </p:nvPr>
        </p:nvSpPr>
        <p:spPr>
          <a:xfrm>
            <a:off x="0" y="9372445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l">
              <a:defRPr sz="1200"/>
            </a:lvl1pPr>
          </a:lstStyle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5"/>
          </p:nvPr>
        </p:nvSpPr>
        <p:spPr>
          <a:xfrm>
            <a:off x="3814626" y="9372445"/>
            <a:ext cx="2919565" cy="493868"/>
          </a:xfrm>
          <a:prstGeom prst="rect">
            <a:avLst/>
          </a:prstGeom>
        </p:spPr>
        <p:txBody>
          <a:bodyPr vert="horz" lIns="90754" tIns="45377" rIns="90754" bIns="45377" rtlCol="0" anchor="b"/>
          <a:lstStyle>
            <a:lvl1pPr algn="r">
              <a:defRPr sz="1200"/>
            </a:lvl1pPr>
          </a:lstStyle>
          <a:p>
            <a:fld id="{4F2BEDDC-7DA2-4AA4-BF20-93551BEFA48B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  <p:extLst>
      <p:ext uri="{BB962C8B-B14F-4D97-AF65-F5344CB8AC3E}">
        <p14:creationId xmlns:p14="http://schemas.microsoft.com/office/powerpoint/2010/main" val="327165049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1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제목 슬라이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ctrTitle"/>
          </p:nvPr>
        </p:nvSpPr>
        <p:spPr>
          <a:xfrm>
            <a:off x="742950" y="4103058"/>
            <a:ext cx="8420100" cy="2831159"/>
          </a:xfrm>
        </p:spPr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부제목 2"/>
          <p:cNvSpPr>
            <a:spLocks noGrp="1"/>
          </p:cNvSpPr>
          <p:nvPr>
            <p:ph type="subTitle" idx="1"/>
          </p:nvPr>
        </p:nvSpPr>
        <p:spPr>
          <a:xfrm>
            <a:off x="1485900" y="7484536"/>
            <a:ext cx="6934200" cy="3375377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3429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685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0287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17145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057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24003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ko-KR" altLang="en-US"/>
              <a:t>마스터 부제목 스타일 편집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제목 및 세로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세로 제목 및 텍스트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세로 제목 1"/>
          <p:cNvSpPr>
            <a:spLocks noGrp="1"/>
          </p:cNvSpPr>
          <p:nvPr>
            <p:ph type="title" orient="vert"/>
          </p:nvPr>
        </p:nvSpPr>
        <p:spPr>
          <a:xfrm>
            <a:off x="5386387" y="764352"/>
            <a:ext cx="1671638" cy="16277637"/>
          </a:xfrm>
        </p:spPr>
        <p:txBody>
          <a:bodyPr vert="eaVert"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세로 텍스트 개체 틀 2"/>
          <p:cNvSpPr>
            <a:spLocks noGrp="1"/>
          </p:cNvSpPr>
          <p:nvPr>
            <p:ph type="body" orient="vert" idx="1"/>
          </p:nvPr>
        </p:nvSpPr>
        <p:spPr>
          <a:xfrm>
            <a:off x="371485" y="764352"/>
            <a:ext cx="4849814" cy="16277637"/>
          </a:xfrm>
        </p:spPr>
        <p:txBody>
          <a:bodyPr vert="eaVert"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제목 및 내용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구역 머리글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782506" y="8487365"/>
            <a:ext cx="8420100" cy="2623256"/>
          </a:xfrm>
        </p:spPr>
        <p:txBody>
          <a:bodyPr anchor="t"/>
          <a:lstStyle>
            <a:lvl1pPr algn="l">
              <a:defRPr sz="3000" b="1" cap="all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782506" y="5598130"/>
            <a:ext cx="8420100" cy="2889249"/>
          </a:xfrm>
        </p:spPr>
        <p:txBody>
          <a:bodyPr anchor="b"/>
          <a:lstStyle>
            <a:lvl1pPr marL="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05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콘텐츠 2개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sz="half" idx="1"/>
          </p:nvPr>
        </p:nvSpPr>
        <p:spPr>
          <a:xfrm>
            <a:off x="371479" y="4451601"/>
            <a:ext cx="3260725" cy="125904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3797304" y="4451601"/>
            <a:ext cx="3260725" cy="12590404"/>
          </a:xfrm>
        </p:spPr>
        <p:txBody>
          <a:bodyPr/>
          <a:lstStyle>
            <a:lvl1pPr>
              <a:defRPr sz="2100"/>
            </a:lvl1pPr>
            <a:lvl2pPr>
              <a:defRPr sz="1800"/>
            </a:lvl2pPr>
            <a:lvl3pPr>
              <a:defRPr sz="1500"/>
            </a:lvl3pPr>
            <a:lvl4pPr>
              <a:defRPr sz="1350"/>
            </a:lvl4pPr>
            <a:lvl5pPr>
              <a:defRPr sz="1350"/>
            </a:lvl5pPr>
            <a:lvl6pPr>
              <a:defRPr sz="1350"/>
            </a:lvl6pPr>
            <a:lvl7pPr>
              <a:defRPr sz="1350"/>
            </a:lvl7pPr>
            <a:lvl8pPr>
              <a:defRPr sz="1350"/>
            </a:lvl8pPr>
            <a:lvl9pPr>
              <a:defRPr sz="135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비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00" y="528932"/>
            <a:ext cx="8915400" cy="2201333"/>
          </a:xfrm>
        </p:spPr>
        <p:txBody>
          <a:bodyPr/>
          <a:lstStyle>
            <a:lvl1pPr>
              <a:defRPr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4" y="2956515"/>
            <a:ext cx="4376870" cy="1232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4" name="내용 개체 틀 3"/>
          <p:cNvSpPr>
            <a:spLocks noGrp="1"/>
          </p:cNvSpPr>
          <p:nvPr>
            <p:ph sz="half" idx="2"/>
          </p:nvPr>
        </p:nvSpPr>
        <p:spPr>
          <a:xfrm>
            <a:off x="495304" y="4188648"/>
            <a:ext cx="4376870" cy="76098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5" name="텍스트 개체 틀 4"/>
          <p:cNvSpPr>
            <a:spLocks noGrp="1"/>
          </p:cNvSpPr>
          <p:nvPr>
            <p:ph type="body" sz="quarter" idx="3"/>
          </p:nvPr>
        </p:nvSpPr>
        <p:spPr>
          <a:xfrm>
            <a:off x="5032122" y="2956515"/>
            <a:ext cx="4378589" cy="1232135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6" name="내용 개체 틀 5"/>
          <p:cNvSpPr>
            <a:spLocks noGrp="1"/>
          </p:cNvSpPr>
          <p:nvPr>
            <p:ph sz="quarter" idx="4"/>
          </p:nvPr>
        </p:nvSpPr>
        <p:spPr>
          <a:xfrm>
            <a:off x="5032122" y="4188648"/>
            <a:ext cx="4378589" cy="7609888"/>
          </a:xfrm>
        </p:spPr>
        <p:txBody>
          <a:bodyPr/>
          <a:lstStyle>
            <a:lvl1pPr>
              <a:defRPr sz="1800"/>
            </a:lvl1pPr>
            <a:lvl2pPr>
              <a:defRPr sz="1500"/>
            </a:lvl2pPr>
            <a:lvl3pPr>
              <a:defRPr sz="1350"/>
            </a:lvl3pPr>
            <a:lvl4pPr>
              <a:defRPr sz="1200"/>
            </a:lvl4pPr>
            <a:lvl5pPr>
              <a:defRPr sz="1200"/>
            </a:lvl5pPr>
            <a:lvl6pPr>
              <a:defRPr sz="1200"/>
            </a:lvl6pPr>
            <a:lvl7pPr>
              <a:defRPr sz="1200"/>
            </a:lvl7pPr>
            <a:lvl8pPr>
              <a:defRPr sz="1200"/>
            </a:lvl8pPr>
            <a:lvl9pPr>
              <a:defRPr sz="12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7" name="날짜 개체 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8" name="바닥글 개체 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9" name="슬라이드 번호 개체 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제목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날짜 개체 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4" name="바닥글 개체 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5" name="슬라이드 번호 개체 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빈 화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날짜 개체 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3" name="바닥글 개체 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4" name="슬라이드 번호 개체 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캡션 있는 콘텐츠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495312" y="525875"/>
            <a:ext cx="3259006" cy="2238023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내용 개체 틀 2"/>
          <p:cNvSpPr>
            <a:spLocks noGrp="1"/>
          </p:cNvSpPr>
          <p:nvPr>
            <p:ph idx="1"/>
          </p:nvPr>
        </p:nvSpPr>
        <p:spPr>
          <a:xfrm>
            <a:off x="3872981" y="525890"/>
            <a:ext cx="5537730" cy="11272663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495312" y="2763899"/>
            <a:ext cx="3259006" cy="9034640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캡션 있는 그림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1941645" y="9245600"/>
            <a:ext cx="5943600" cy="1091496"/>
          </a:xfrm>
        </p:spPr>
        <p:txBody>
          <a:bodyPr anchor="b"/>
          <a:lstStyle>
            <a:lvl1pPr algn="l">
              <a:defRPr sz="1500" b="1"/>
            </a:lvl1pPr>
          </a:lstStyle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그림 개체 틀 2"/>
          <p:cNvSpPr>
            <a:spLocks noGrp="1"/>
          </p:cNvSpPr>
          <p:nvPr>
            <p:ph type="pic" idx="1"/>
          </p:nvPr>
        </p:nvSpPr>
        <p:spPr>
          <a:xfrm>
            <a:off x="1941645" y="1180159"/>
            <a:ext cx="5943600" cy="7924800"/>
          </a:xfrm>
        </p:spPr>
        <p:txBody>
          <a:bodyPr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endParaRPr lang="ko-KR" altLang="en-US"/>
          </a:p>
        </p:txBody>
      </p:sp>
      <p:sp>
        <p:nvSpPr>
          <p:cNvPr id="4" name="텍스트 개체 틀 3"/>
          <p:cNvSpPr>
            <a:spLocks noGrp="1"/>
          </p:cNvSpPr>
          <p:nvPr>
            <p:ph type="body" sz="half" idx="2"/>
          </p:nvPr>
        </p:nvSpPr>
        <p:spPr>
          <a:xfrm>
            <a:off x="1941645" y="10337096"/>
            <a:ext cx="5943600" cy="1550104"/>
          </a:xfrm>
        </p:spPr>
        <p:txBody>
          <a:bodyPr/>
          <a:lstStyle>
            <a:lvl1pPr marL="0" indent="0">
              <a:buNone/>
              <a:defRPr sz="1050"/>
            </a:lvl1pPr>
            <a:lvl2pPr marL="342900" indent="0">
              <a:buNone/>
              <a:defRPr sz="900"/>
            </a:lvl2pPr>
            <a:lvl3pPr marL="685800" indent="0">
              <a:buNone/>
              <a:defRPr sz="750"/>
            </a:lvl3pPr>
            <a:lvl4pPr marL="1028700" indent="0">
              <a:buNone/>
              <a:defRPr sz="675"/>
            </a:lvl4pPr>
            <a:lvl5pPr marL="1371600" indent="0">
              <a:buNone/>
              <a:defRPr sz="675"/>
            </a:lvl5pPr>
            <a:lvl6pPr marL="1714500" indent="0">
              <a:buNone/>
              <a:defRPr sz="675"/>
            </a:lvl6pPr>
            <a:lvl7pPr marL="2057400" indent="0">
              <a:buNone/>
              <a:defRPr sz="675"/>
            </a:lvl7pPr>
            <a:lvl8pPr marL="2400300" indent="0">
              <a:buNone/>
              <a:defRPr sz="675"/>
            </a:lvl8pPr>
            <a:lvl9pPr marL="2743200" indent="0">
              <a:buNone/>
              <a:defRPr sz="675"/>
            </a:lvl9pPr>
          </a:lstStyle>
          <a:p>
            <a:pPr lvl="0"/>
            <a:r>
              <a:rPr lang="ko-KR" altLang="en-US"/>
              <a:t>마스터 텍스트 스타일을 편집합니다</a:t>
            </a:r>
          </a:p>
        </p:txBody>
      </p:sp>
      <p:sp>
        <p:nvSpPr>
          <p:cNvPr id="5" name="날짜 개체 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6" name="바닥글 개체 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ko-KR" altLang="en-US"/>
          </a:p>
        </p:txBody>
      </p:sp>
      <p:sp>
        <p:nvSpPr>
          <p:cNvPr id="7" name="슬라이드 번호 개체 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개체 틀 1"/>
          <p:cNvSpPr>
            <a:spLocks noGrp="1"/>
          </p:cNvSpPr>
          <p:nvPr>
            <p:ph type="title"/>
          </p:nvPr>
        </p:nvSpPr>
        <p:spPr>
          <a:xfrm>
            <a:off x="495300" y="528932"/>
            <a:ext cx="8915400" cy="220133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ko-KR" altLang="en-US"/>
              <a:t>마스터 제목 스타일 편집</a:t>
            </a:r>
          </a:p>
        </p:txBody>
      </p:sp>
      <p:sp>
        <p:nvSpPr>
          <p:cNvPr id="3" name="텍스트 개체 틀 2"/>
          <p:cNvSpPr>
            <a:spLocks noGrp="1"/>
          </p:cNvSpPr>
          <p:nvPr>
            <p:ph type="body" idx="1"/>
          </p:nvPr>
        </p:nvSpPr>
        <p:spPr>
          <a:xfrm>
            <a:off x="495300" y="3081870"/>
            <a:ext cx="8915400" cy="871666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ko-KR" altLang="en-US"/>
              <a:t>마스터 텍스트 스타일을 편집합니다</a:t>
            </a:r>
          </a:p>
          <a:p>
            <a:pPr lvl="1"/>
            <a:r>
              <a:rPr lang="ko-KR" altLang="en-US"/>
              <a:t>둘째 수준</a:t>
            </a:r>
          </a:p>
          <a:p>
            <a:pPr lvl="2"/>
            <a:r>
              <a:rPr lang="ko-KR" altLang="en-US"/>
              <a:t>셋째 수준</a:t>
            </a:r>
          </a:p>
          <a:p>
            <a:pPr lvl="3"/>
            <a:r>
              <a:rPr lang="ko-KR" altLang="en-US"/>
              <a:t>넷째 수준</a:t>
            </a:r>
          </a:p>
          <a:p>
            <a:pPr lvl="4"/>
            <a:r>
              <a:rPr lang="ko-KR" altLang="en-US"/>
              <a:t>다섯째 수준</a:t>
            </a:r>
          </a:p>
        </p:txBody>
      </p:sp>
      <p:sp>
        <p:nvSpPr>
          <p:cNvPr id="4" name="날짜 개체 틀 3"/>
          <p:cNvSpPr>
            <a:spLocks noGrp="1"/>
          </p:cNvSpPr>
          <p:nvPr>
            <p:ph type="dt" sz="half" idx="2"/>
          </p:nvPr>
        </p:nvSpPr>
        <p:spPr>
          <a:xfrm>
            <a:off x="495301" y="12241875"/>
            <a:ext cx="2311400" cy="703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04554218-FE0C-4033-BBF1-7B8E5C8C867B}" type="datetimeFigureOut">
              <a:rPr lang="ko-KR" altLang="en-US" smtClean="0"/>
              <a:pPr/>
              <a:t>2025-04-19</a:t>
            </a:fld>
            <a:endParaRPr lang="ko-KR" altLang="en-US"/>
          </a:p>
        </p:txBody>
      </p:sp>
      <p:sp>
        <p:nvSpPr>
          <p:cNvPr id="5" name="바닥글 개체 틀 4"/>
          <p:cNvSpPr>
            <a:spLocks noGrp="1"/>
          </p:cNvSpPr>
          <p:nvPr>
            <p:ph type="ftr" sz="quarter" idx="3"/>
          </p:nvPr>
        </p:nvSpPr>
        <p:spPr>
          <a:xfrm>
            <a:off x="3384551" y="12241875"/>
            <a:ext cx="3136900" cy="703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ko-KR" altLang="en-US"/>
          </a:p>
        </p:txBody>
      </p:sp>
      <p:sp>
        <p:nvSpPr>
          <p:cNvPr id="6" name="슬라이드 번호 개체 틀 5"/>
          <p:cNvSpPr>
            <a:spLocks noGrp="1"/>
          </p:cNvSpPr>
          <p:nvPr>
            <p:ph type="sldNum" sz="quarter" idx="4"/>
          </p:nvPr>
        </p:nvSpPr>
        <p:spPr>
          <a:xfrm>
            <a:off x="7099300" y="12241875"/>
            <a:ext cx="2311400" cy="70320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1A802EF-8FF9-4D68-B4E7-6C48604A60CE}" type="slidenum">
              <a:rPr lang="ko-KR" altLang="en-US" smtClean="0"/>
              <a:pPr/>
              <a:t>‹#›</a:t>
            </a:fld>
            <a:endParaRPr lang="ko-KR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685800" rtl="0" eaLnBrk="1" latinLnBrk="1" hangingPunct="1"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57175" indent="-257175" algn="l" defTabSz="685800" rtl="0" eaLnBrk="1" latinLnBrk="1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557213" indent="-214313" algn="l" defTabSz="685800" rtl="0" eaLnBrk="1" latinLnBrk="1" hangingPunct="1">
        <a:spcBef>
          <a:spcPct val="20000"/>
        </a:spcBef>
        <a:buFont typeface="Arial" pitchFamily="34" charset="0"/>
        <a:buChar char="–"/>
        <a:defRPr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1" hangingPunct="1">
        <a:spcBef>
          <a:spcPct val="20000"/>
        </a:spcBef>
        <a:buFont typeface="Arial" pitchFamily="34" charset="0"/>
        <a:buChar char="–"/>
        <a:defRPr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1" hangingPunct="1">
        <a:spcBef>
          <a:spcPct val="20000"/>
        </a:spcBef>
        <a:buFont typeface="Arial" pitchFamily="34" charset="0"/>
        <a:buChar char="»"/>
        <a:defRPr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1" hangingPunct="1">
        <a:spcBef>
          <a:spcPct val="20000"/>
        </a:spcBef>
        <a:buFont typeface="Arial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ko-KR"/>
      </a:defPPr>
      <a:lvl1pPr marL="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1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5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제목 1"/>
          <p:cNvSpPr>
            <a:spLocks noGrp="1"/>
          </p:cNvSpPr>
          <p:nvPr>
            <p:ph type="title"/>
          </p:nvPr>
        </p:nvSpPr>
        <p:spPr>
          <a:xfrm>
            <a:off x="343367" y="2404308"/>
            <a:ext cx="7201921" cy="1166825"/>
          </a:xfrm>
        </p:spPr>
        <p:txBody>
          <a:bodyPr/>
          <a:lstStyle/>
          <a:p>
            <a:pPr algn="l"/>
            <a:r>
              <a:rPr lang="en-US" altLang="ko-KR" b="1" dirty="0"/>
              <a:t>All-in-one Home ESS</a:t>
            </a:r>
            <a:endParaRPr lang="ko-KR" altLang="en-US" b="1" dirty="0"/>
          </a:p>
        </p:txBody>
      </p:sp>
      <p:pic>
        <p:nvPicPr>
          <p:cNvPr id="7" name="그림 6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333311" y="3579664"/>
            <a:ext cx="9077389" cy="5472608"/>
          </a:xfrm>
          <a:prstGeom prst="rect">
            <a:avLst/>
          </a:prstGeom>
        </p:spPr>
      </p:pic>
      <p:sp>
        <p:nvSpPr>
          <p:cNvPr id="13" name="제목 1"/>
          <p:cNvSpPr txBox="1">
            <a:spLocks/>
          </p:cNvSpPr>
          <p:nvPr/>
        </p:nvSpPr>
        <p:spPr>
          <a:xfrm>
            <a:off x="4557386" y="9690050"/>
            <a:ext cx="4857893" cy="222728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 defTabSz="685800" rtl="0" eaLnBrk="1" latinLnBrk="1" hangingPunct="1">
              <a:spcBef>
                <a:spcPct val="0"/>
              </a:spcBef>
              <a:buNone/>
              <a:defRPr sz="33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pPr algn="r"/>
            <a:r>
              <a:rPr lang="en-US" altLang="ko-KR" dirty="0"/>
              <a:t>All-in-one Home Energy Storage Systems</a:t>
            </a:r>
          </a:p>
          <a:p>
            <a:pPr algn="r"/>
            <a:r>
              <a:rPr lang="en-US" altLang="ko-KR" sz="2400" dirty="0"/>
              <a:t>2.94kW ~ 11.76kW   </a:t>
            </a:r>
          </a:p>
          <a:p>
            <a:pPr algn="r"/>
            <a:endParaRPr lang="ko-KR" altLang="en-US" dirty="0"/>
          </a:p>
        </p:txBody>
      </p:sp>
      <p:pic>
        <p:nvPicPr>
          <p:cNvPr id="3" name="Picture 7">
            <a:extLst>
              <a:ext uri="{FF2B5EF4-FFF2-40B4-BE49-F238E27FC236}">
                <a16:creationId xmlns:a16="http://schemas.microsoft.com/office/drawing/2014/main" id="{BB734F29-1AAE-1659-5F1C-96B480E711DA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4448944" y="5881254"/>
            <a:ext cx="1336136" cy="230692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471985743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6496" y="280494"/>
            <a:ext cx="138565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3600"/>
          </a:p>
        </p:txBody>
      </p:sp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24228" y="7684120"/>
            <a:ext cx="8257544" cy="4888004"/>
          </a:xfrm>
          <a:prstGeom prst="rect">
            <a:avLst/>
          </a:prstGeom>
        </p:spPr>
      </p:pic>
      <p:sp>
        <p:nvSpPr>
          <p:cNvPr id="7" name="Rectangle 14">
            <a:extLst>
              <a:ext uri="{FF2B5EF4-FFF2-40B4-BE49-F238E27FC236}">
                <a16:creationId xmlns:a16="http://schemas.microsoft.com/office/drawing/2014/main" id="{39F0A3A7-7630-92A7-CC66-E14D3128563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96" y="1671299"/>
            <a:ext cx="9243523" cy="5652781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L="457200" marR="0" indent="-45720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1. Built-in various protection functions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457200" marR="0" indent="-45720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Built-in smart BMS provides overcharge, over-discharge, and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over-current protection functions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2. Durability and reliability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Maintains long life and stable performance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without 3-year cycle battery replacement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3. Built-in remote monitoring and management function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Battery status, voltage, current, temperature, etc.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can be applied in real-time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4. Convenient maintenance management Remote management through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WIFI connection reduces system maintenance costs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5. Safe and efficient battery cell management function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Removable design by cell allows the replacement of only defective cells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</a:rPr>
              <a:t>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8" name="Rectangle 1">
            <a:extLst>
              <a:ext uri="{FF2B5EF4-FFF2-40B4-BE49-F238E27FC236}">
                <a16:creationId xmlns:a16="http://schemas.microsoft.com/office/drawing/2014/main" id="{4E35F757-0B16-D38E-C059-2C122C04712E}"/>
              </a:ext>
            </a:extLst>
          </p:cNvPr>
          <p:cNvSpPr>
            <a:spLocks noChangeArrowheads="1"/>
          </p:cNvSpPr>
          <p:nvPr/>
        </p:nvSpPr>
        <p:spPr bwMode="auto">
          <a:xfrm>
            <a:off x="566645" y="984264"/>
            <a:ext cx="5847101" cy="44436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3200" b="1" i="0" u="sng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Key</a:t>
            </a:r>
            <a:r>
              <a:rPr kumimoji="0" lang="ko-KR" altLang="ko-KR" sz="3200" b="1" i="0" u="sng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 </a:t>
            </a:r>
            <a:r>
              <a:rPr kumimoji="0" lang="ko-KR" altLang="ko-KR" sz="3200" b="1" i="0" u="sng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Features</a:t>
            </a:r>
            <a:r>
              <a:rPr kumimoji="0" lang="ko-KR" altLang="ko-KR" sz="3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3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53951872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내용 개체 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32520" y="2789131"/>
            <a:ext cx="8323112" cy="4759148"/>
          </a:xfrm>
          <a:prstGeom prst="rect">
            <a:avLst/>
          </a:prstGeom>
        </p:spPr>
      </p:pic>
      <p:pic>
        <p:nvPicPr>
          <p:cNvPr id="5" name="Picture 7">
            <a:extLst>
              <a:ext uri="{FF2B5EF4-FFF2-40B4-BE49-F238E27FC236}">
                <a16:creationId xmlns:a16="http://schemas.microsoft.com/office/drawing/2014/main" id="{3F854DE5-1427-3FC8-4076-95357521FA39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440832" y="4155728"/>
            <a:ext cx="2088232" cy="295232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7" name="Rectangle 11">
            <a:extLst>
              <a:ext uri="{FF2B5EF4-FFF2-40B4-BE49-F238E27FC236}">
                <a16:creationId xmlns:a16="http://schemas.microsoft.com/office/drawing/2014/main" id="{56BE31F9-3CF2-5705-B678-E3051C582AB5}"/>
              </a:ext>
            </a:extLst>
          </p:cNvPr>
          <p:cNvSpPr>
            <a:spLocks noChangeArrowheads="1"/>
          </p:cNvSpPr>
          <p:nvPr/>
        </p:nvSpPr>
        <p:spPr bwMode="auto">
          <a:xfrm>
            <a:off x="416496" y="8608976"/>
            <a:ext cx="9073008" cy="2633493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just" fontAlgn="base" latinLnBrk="1">
              <a:lnSpc>
                <a:spcPct val="19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1. Environmentally friendly and low maintenance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2. Easy to install: ALL-IN-ONE design for easy movement and installation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3. High output and long life: over 5,000 charge/discharge cycles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4. Multipurpose: Optimized for solar ESS, ships, UPS, etc.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5. Predictive maintenance support: AI-based analysis predicts battery status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</a:pP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in advance and allows immediate replacement</a:t>
            </a:r>
            <a:r>
              <a:rPr lang="en-US" altLang="ko-KR" sz="18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</a:rPr>
              <a:t> </a:t>
            </a:r>
            <a:endParaRPr lang="en-US" altLang="ko-KR" sz="1800" b="1" kern="0" spc="0" dirty="0">
              <a:solidFill>
                <a:srgbClr val="000000"/>
              </a:solidFill>
              <a:effectLst/>
            </a:endParaRPr>
          </a:p>
        </p:txBody>
      </p:sp>
      <p:sp>
        <p:nvSpPr>
          <p:cNvPr id="9" name="Rectangle 1">
            <a:extLst>
              <a:ext uri="{FF2B5EF4-FFF2-40B4-BE49-F238E27FC236}">
                <a16:creationId xmlns:a16="http://schemas.microsoft.com/office/drawing/2014/main" id="{1195289C-D590-F925-ED5A-0CCC1C6B0877}"/>
              </a:ext>
            </a:extLst>
          </p:cNvPr>
          <p:cNvSpPr>
            <a:spLocks noChangeArrowheads="1"/>
          </p:cNvSpPr>
          <p:nvPr/>
        </p:nvSpPr>
        <p:spPr bwMode="auto">
          <a:xfrm>
            <a:off x="2144688" y="1445562"/>
            <a:ext cx="6120680" cy="444368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3200" b="1" i="0" u="sng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system</a:t>
            </a:r>
            <a:r>
              <a:rPr kumimoji="0" lang="ko-KR" altLang="ko-KR" sz="3200" b="1" i="0" u="sng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 </a:t>
            </a:r>
            <a:r>
              <a:rPr kumimoji="0" lang="ko-KR" altLang="ko-KR" sz="3200" b="1" i="0" u="sng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connection</a:t>
            </a:r>
            <a:r>
              <a:rPr kumimoji="0" lang="ko-KR" altLang="ko-KR" sz="3200" b="1" i="0" u="sng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 </a:t>
            </a:r>
            <a:r>
              <a:rPr kumimoji="0" lang="ko-KR" altLang="ko-KR" sz="3200" b="1" i="0" u="sng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diagram</a:t>
            </a:r>
            <a:r>
              <a:rPr kumimoji="0" lang="ko-KR" altLang="ko-KR" sz="3200" b="1" i="0" u="sng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3200" b="1" i="0" u="sng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pic>
        <p:nvPicPr>
          <p:cNvPr id="2" name="Picture 2" descr="의학 수술 - 로열티 프리 수술 벡터 아트">
            <a:extLst>
              <a:ext uri="{FF2B5EF4-FFF2-40B4-BE49-F238E27FC236}">
                <a16:creationId xmlns:a16="http://schemas.microsoft.com/office/drawing/2014/main" id="{FD1C59E2-8AE8-9782-C780-9FB9443512D8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09116" y="4515768"/>
            <a:ext cx="912504" cy="80467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24098921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416496" y="280494"/>
            <a:ext cx="138565" cy="62324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68580" tIns="34290" rIns="68580" bIns="34290" numCol="1" anchor="ctr" anchorCtr="0" compatLnSpc="1">
            <a:prstTxWarp prst="textNoShape">
              <a:avLst/>
            </a:prstTxWarp>
            <a:spAutoFit/>
          </a:bodyPr>
          <a:lstStyle/>
          <a:p>
            <a:endParaRPr lang="ko-KR" altLang="en-US" sz="3600"/>
          </a:p>
        </p:txBody>
      </p:sp>
      <p:pic>
        <p:nvPicPr>
          <p:cNvPr id="39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572360" y="2113593"/>
            <a:ext cx="1120111" cy="15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5032769" y="4348823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9" name="모서리가 둥근 직사각형 8"/>
          <p:cNvSpPr/>
          <p:nvPr/>
        </p:nvSpPr>
        <p:spPr>
          <a:xfrm>
            <a:off x="1245207" y="2891447"/>
            <a:ext cx="1360656" cy="48977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2.94 kW</a:t>
            </a:r>
            <a:endParaRPr lang="ko-KR" altLang="en-US" dirty="0">
              <a:solidFill>
                <a:schemeClr val="tx1"/>
              </a:solidFill>
            </a:endParaRPr>
          </a:p>
        </p:txBody>
      </p:sp>
      <p:sp>
        <p:nvSpPr>
          <p:cNvPr id="43" name="모서리가 둥근 직사각형 42"/>
          <p:cNvSpPr/>
          <p:nvPr/>
        </p:nvSpPr>
        <p:spPr>
          <a:xfrm>
            <a:off x="1224185" y="5023723"/>
            <a:ext cx="1360656" cy="48977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5.88 kW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27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572360" y="4434617"/>
            <a:ext cx="1120111" cy="15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35" name="모서리가 둥근 직사각형 34"/>
          <p:cNvSpPr/>
          <p:nvPr/>
        </p:nvSpPr>
        <p:spPr>
          <a:xfrm>
            <a:off x="1199974" y="7239812"/>
            <a:ext cx="1622431" cy="489776"/>
          </a:xfrm>
          <a:prstGeom prst="roundRect">
            <a:avLst/>
          </a:prstGeom>
          <a:solidFill>
            <a:schemeClr val="bg1"/>
          </a:solidFill>
          <a:ln w="12700"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altLang="ko-KR" dirty="0">
                <a:solidFill>
                  <a:schemeClr val="tx1"/>
                </a:solidFill>
              </a:rPr>
              <a:t>11.76 kW</a:t>
            </a:r>
            <a:endParaRPr lang="ko-KR" altLang="en-US" dirty="0">
              <a:solidFill>
                <a:schemeClr val="tx1"/>
              </a:solidFill>
            </a:endParaRPr>
          </a:p>
        </p:txBody>
      </p:sp>
      <p:pic>
        <p:nvPicPr>
          <p:cNvPr id="36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3534484" y="6755641"/>
            <a:ext cx="1120111" cy="155570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7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7657246" y="6688054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3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6364770" y="6712743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2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5024528" y="6712743"/>
            <a:ext cx="947021" cy="1641503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" name="직사각형 3"/>
          <p:cNvSpPr/>
          <p:nvPr/>
        </p:nvSpPr>
        <p:spPr>
          <a:xfrm>
            <a:off x="2819416" y="9364919"/>
            <a:ext cx="918785" cy="3071729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76" name="TextBox 75"/>
          <p:cNvSpPr txBox="1"/>
          <p:nvPr/>
        </p:nvSpPr>
        <p:spPr>
          <a:xfrm>
            <a:off x="338637" y="8770049"/>
            <a:ext cx="1622432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altLang="ko-KR" sz="2800" b="1" dirty="0"/>
              <a:t>Features</a:t>
            </a:r>
            <a:endParaRPr lang="ko-KR" altLang="en-US" sz="2800" b="1" dirty="0"/>
          </a:p>
        </p:txBody>
      </p:sp>
      <p:sp>
        <p:nvSpPr>
          <p:cNvPr id="10" name="Rectangle 2">
            <a:extLst>
              <a:ext uri="{FF2B5EF4-FFF2-40B4-BE49-F238E27FC236}">
                <a16:creationId xmlns:a16="http://schemas.microsoft.com/office/drawing/2014/main" id="{4F553D6B-0137-2F29-9F3D-750E9FA007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1199974" y="1136972"/>
            <a:ext cx="5809878" cy="321257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ko-KR" altLang="ko-KR" sz="2400" b="1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Removable</a:t>
            </a:r>
            <a:r>
              <a:rPr kumimoji="0" lang="ko-KR" altLang="ko-KR" sz="2400" b="1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 </a:t>
            </a:r>
            <a:r>
              <a:rPr kumimoji="0" lang="en-US" altLang="ko-KR" sz="2400" b="1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Battery </a:t>
            </a:r>
            <a:r>
              <a:rPr kumimoji="0" lang="ko-KR" altLang="ko-KR" sz="2400" b="1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capacity</a:t>
            </a:r>
            <a:r>
              <a:rPr kumimoji="0" lang="ko-KR" altLang="ko-KR" sz="2400" b="1" i="0" u="none" strike="noStrike" cap="none" normalizeH="0" baseline="0" dirty="0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 </a:t>
            </a:r>
            <a:r>
              <a:rPr kumimoji="0" lang="ko-KR" altLang="ko-KR" sz="2400" b="1" i="0" u="none" strike="noStrike" cap="none" normalizeH="0" baseline="0" dirty="0" err="1">
                <a:ln>
                  <a:noFill/>
                </a:ln>
                <a:solidFill>
                  <a:srgbClr val="1F1F1F"/>
                </a:solidFill>
                <a:effectLst/>
                <a:latin typeface="Arial Unicode MS"/>
                <a:ea typeface="inherit"/>
              </a:rPr>
              <a:t>expansion</a:t>
            </a:r>
            <a:r>
              <a:rPr kumimoji="0" lang="ko-KR" altLang="ko-KR" sz="24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</a:rPr>
              <a:t> </a:t>
            </a:r>
            <a:endParaRPr kumimoji="0" lang="ko-KR" altLang="ko-KR" sz="2400" b="1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14" name="Rectangle 10">
            <a:extLst>
              <a:ext uri="{FF2B5EF4-FFF2-40B4-BE49-F238E27FC236}">
                <a16:creationId xmlns:a16="http://schemas.microsoft.com/office/drawing/2014/main" id="{E2902BCD-7E2B-9B5F-00F3-66BB77D38CB1}"/>
              </a:ext>
            </a:extLst>
          </p:cNvPr>
          <p:cNvSpPr>
            <a:spLocks noChangeArrowheads="1"/>
          </p:cNvSpPr>
          <p:nvPr/>
        </p:nvSpPr>
        <p:spPr bwMode="auto">
          <a:xfrm>
            <a:off x="653160" y="10761174"/>
            <a:ext cx="65" cy="198146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tabLst/>
            </a:pPr>
            <a:endParaRPr kumimoji="0" lang="ko-KR" altLang="ko-KR" sz="16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Arial" panose="020B0604020202020204" pitchFamily="34" charset="0"/>
            </a:endParaRP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8DAC44C3-8D75-2C61-2C72-9D69AB281465}"/>
              </a:ext>
            </a:extLst>
          </p:cNvPr>
          <p:cNvSpPr txBox="1"/>
          <p:nvPr/>
        </p:nvSpPr>
        <p:spPr>
          <a:xfrm>
            <a:off x="218586" y="9006522"/>
            <a:ext cx="9552615" cy="35825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0" marR="0" indent="0" algn="just" fontAlgn="base" latinLnBrk="1">
              <a:lnSpc>
                <a:spcPct val="190000"/>
              </a:lnSpc>
              <a:buNone/>
            </a:pPr>
            <a:endParaRPr lang="en-US" altLang="ko-KR" sz="1400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1. The battery can be easily removed and reattached 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2. Individual batteries can be monitored, allowing easy replacement of only worn-out batteries 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3. Real-time battery status measurement possible through smartphone or PC central monitoring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4. Can be used as a replacement for the distribution panel rectifier 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5. Charging is possible through solar power generation 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6. Supports AC output (AC220V 50/60</a:t>
            </a:r>
            <a:r>
              <a:rPr lang="en-US" altLang="ko-KR" sz="16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Hz</a:t>
            </a: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) 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</a:pP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7. Supports wireless WIFI</a:t>
            </a:r>
            <a:r>
              <a:rPr lang="en-US" altLang="ko-KR" sz="16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</a:rPr>
              <a:t> </a:t>
            </a:r>
            <a:endParaRPr lang="en-US" altLang="ko-KR" sz="1600" b="1" kern="0" spc="0" dirty="0">
              <a:solidFill>
                <a:srgbClr val="000000"/>
              </a:solidFill>
              <a:effectLst/>
            </a:endParaRPr>
          </a:p>
          <a:p>
            <a:endParaRPr lang="ko-KR" altLang="en-US" dirty="0"/>
          </a:p>
        </p:txBody>
      </p:sp>
    </p:spTree>
    <p:extLst>
      <p:ext uri="{BB962C8B-B14F-4D97-AF65-F5344CB8AC3E}">
        <p14:creationId xmlns:p14="http://schemas.microsoft.com/office/powerpoint/2010/main" val="219133667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7">
            <a:extLst>
              <a:ext uri="{FF2B5EF4-FFF2-40B4-BE49-F238E27FC236}">
                <a16:creationId xmlns:a16="http://schemas.microsoft.com/office/drawing/2014/main" id="{46D49DF9-10A2-B4C3-A81C-E868D52451B0}"/>
              </a:ext>
            </a:extLst>
          </p:cNvPr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7469485" y="1610978"/>
            <a:ext cx="2220244" cy="3438456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" name="TextBox 4">
            <a:extLst>
              <a:ext uri="{FF2B5EF4-FFF2-40B4-BE49-F238E27FC236}">
                <a16:creationId xmlns:a16="http://schemas.microsoft.com/office/drawing/2014/main" id="{367D7B95-08D9-9910-2437-96F4E30246F0}"/>
              </a:ext>
            </a:extLst>
          </p:cNvPr>
          <p:cNvSpPr txBox="1"/>
          <p:nvPr/>
        </p:nvSpPr>
        <p:spPr>
          <a:xfrm>
            <a:off x="408053" y="741549"/>
            <a:ext cx="4420790" cy="553998"/>
          </a:xfrm>
          <a:prstGeom prst="rect">
            <a:avLst/>
          </a:prstGeom>
          <a:noFill/>
        </p:spPr>
        <p:txBody>
          <a:bodyPr>
            <a:spAutoFit/>
          </a:bodyPr>
          <a:lstStyle/>
          <a:p>
            <a:pPr marL="200025" indent="-200025">
              <a:buFont typeface="Wingdings" panose="05000000000000000000" pitchFamily="2" charset="2"/>
              <a:buChar char="l"/>
              <a:defRPr/>
            </a:pPr>
            <a:r>
              <a:rPr lang="en-US" altLang="ko-KR" sz="1500" b="1" dirty="0">
                <a:latin typeface="+mn-ea"/>
              </a:rPr>
              <a:t>Details of All-in-one</a:t>
            </a:r>
          </a:p>
          <a:p>
            <a:pPr>
              <a:defRPr/>
            </a:pPr>
            <a:r>
              <a:rPr lang="en-US" altLang="ko-KR" sz="1500" b="1" dirty="0">
                <a:latin typeface="+mn-ea"/>
              </a:rPr>
              <a:t>   2.94KW for Home Energy Storage System</a:t>
            </a:r>
            <a:endParaRPr lang="ko-KR" altLang="en-US" sz="1500" b="1" dirty="0">
              <a:latin typeface="+mn-ea"/>
            </a:endParaRPr>
          </a:p>
        </p:txBody>
      </p:sp>
      <p:grpSp>
        <p:nvGrpSpPr>
          <p:cNvPr id="7" name="그룹 6"/>
          <p:cNvGrpSpPr/>
          <p:nvPr/>
        </p:nvGrpSpPr>
        <p:grpSpPr>
          <a:xfrm>
            <a:off x="3922200" y="1530006"/>
            <a:ext cx="4775216" cy="3600400"/>
            <a:chOff x="859521" y="3371651"/>
            <a:chExt cx="5155517" cy="3930424"/>
          </a:xfrm>
        </p:grpSpPr>
        <p:pic>
          <p:nvPicPr>
            <p:cNvPr id="2054" name="그림 6">
              <a:extLst>
                <a:ext uri="{FF2B5EF4-FFF2-40B4-BE49-F238E27FC236}">
                  <a16:creationId xmlns:a16="http://schemas.microsoft.com/office/drawing/2014/main" id="{B60E8C09-645D-B706-13A5-2F274A041600}"/>
                </a:ext>
              </a:extLst>
            </p:cNvPr>
            <p:cNvPicPr>
              <a:picLocks noChangeAspect="1" noChangeArrowheads="1"/>
            </p:cNvPicPr>
            <p:nvPr/>
          </p:nvPicPr>
          <p:blipFill>
            <a:blip r:embed="rId3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 t="39951" r="79626"/>
            <a:stretch>
              <a:fillRect/>
            </a:stretch>
          </p:blipFill>
          <p:spPr bwMode="auto">
            <a:xfrm>
              <a:off x="1442300" y="3371651"/>
              <a:ext cx="2260307" cy="3930424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2053" name="TextBox 30">
              <a:extLst>
                <a:ext uri="{FF2B5EF4-FFF2-40B4-BE49-F238E27FC236}">
                  <a16:creationId xmlns:a16="http://schemas.microsoft.com/office/drawing/2014/main" id="{F50D841D-1800-D120-79C5-016B7E7346A1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2917" y="5760529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⑭</a:t>
              </a:r>
              <a:endParaRPr lang="ko-KR" altLang="en-US" sz="1800" dirty="0"/>
            </a:p>
          </p:txBody>
        </p:sp>
        <p:sp>
          <p:nvSpPr>
            <p:cNvPr id="2057" name="직사각형 7">
              <a:extLst>
                <a:ext uri="{FF2B5EF4-FFF2-40B4-BE49-F238E27FC236}">
                  <a16:creationId xmlns:a16="http://schemas.microsoft.com/office/drawing/2014/main" id="{21D9F852-A028-F301-72E6-FA0FF82AE53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967" y="3914755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⑩</a:t>
              </a:r>
              <a:endParaRPr lang="ko-KR" altLang="en-US" sz="1800" dirty="0"/>
            </a:p>
          </p:txBody>
        </p:sp>
        <p:sp>
          <p:nvSpPr>
            <p:cNvPr id="2058" name="직사각형 8">
              <a:extLst>
                <a:ext uri="{FF2B5EF4-FFF2-40B4-BE49-F238E27FC236}">
                  <a16:creationId xmlns:a16="http://schemas.microsoft.com/office/drawing/2014/main" id="{F314E357-97E5-9FFA-83A3-E4B519A1285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65806" y="4237992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⑪</a:t>
              </a:r>
              <a:endParaRPr lang="ko-KR" altLang="en-US" sz="1800" dirty="0"/>
            </a:p>
          </p:txBody>
        </p:sp>
        <p:cxnSp>
          <p:nvCxnSpPr>
            <p:cNvPr id="12" name="직선 연결선 11">
              <a:extLst>
                <a:ext uri="{FF2B5EF4-FFF2-40B4-BE49-F238E27FC236}">
                  <a16:creationId xmlns:a16="http://schemas.microsoft.com/office/drawing/2014/main" id="{A9639C19-6CC1-AFCE-FA07-259FF5D52B30}"/>
                </a:ext>
              </a:extLst>
            </p:cNvPr>
            <p:cNvCxnSpPr>
              <a:cxnSpLocks/>
            </p:cNvCxnSpPr>
            <p:nvPr/>
          </p:nvCxnSpPr>
          <p:spPr>
            <a:xfrm>
              <a:off x="1206877" y="4150079"/>
              <a:ext cx="1076509" cy="0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직선 연결선 25">
              <a:extLst>
                <a:ext uri="{FF2B5EF4-FFF2-40B4-BE49-F238E27FC236}">
                  <a16:creationId xmlns:a16="http://schemas.microsoft.com/office/drawing/2014/main" id="{5C5A419E-46BD-232C-FF81-9551239AFD47}"/>
                </a:ext>
              </a:extLst>
            </p:cNvPr>
            <p:cNvCxnSpPr>
              <a:cxnSpLocks/>
            </p:cNvCxnSpPr>
            <p:nvPr/>
          </p:nvCxnSpPr>
          <p:spPr>
            <a:xfrm>
              <a:off x="1186783" y="4707989"/>
              <a:ext cx="941117" cy="0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직선 연결선 26">
              <a:extLst>
                <a:ext uri="{FF2B5EF4-FFF2-40B4-BE49-F238E27FC236}">
                  <a16:creationId xmlns:a16="http://schemas.microsoft.com/office/drawing/2014/main" id="{D3A08588-581E-ADA0-4864-C3D90B6D25FB}"/>
                </a:ext>
              </a:extLst>
            </p:cNvPr>
            <p:cNvCxnSpPr/>
            <p:nvPr/>
          </p:nvCxnSpPr>
          <p:spPr>
            <a:xfrm>
              <a:off x="1206877" y="6460003"/>
              <a:ext cx="856274" cy="8328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직선 연결선 27">
              <a:extLst>
                <a:ext uri="{FF2B5EF4-FFF2-40B4-BE49-F238E27FC236}">
                  <a16:creationId xmlns:a16="http://schemas.microsoft.com/office/drawing/2014/main" id="{11859B4F-2353-1B90-235A-2FE7320A445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172608" y="6687338"/>
              <a:ext cx="1223423" cy="166110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3" name="직사각형 29">
              <a:extLst>
                <a:ext uri="{FF2B5EF4-FFF2-40B4-BE49-F238E27FC236}">
                  <a16:creationId xmlns:a16="http://schemas.microsoft.com/office/drawing/2014/main" id="{65E1DD55-25CF-F72E-C247-06147F789E2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8696" y="4508097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⑫</a:t>
              </a:r>
              <a:endParaRPr lang="ko-KR" altLang="en-US" sz="1800" dirty="0"/>
            </a:p>
          </p:txBody>
        </p:sp>
        <p:cxnSp>
          <p:nvCxnSpPr>
            <p:cNvPr id="31" name="직선 연결선 30">
              <a:extLst>
                <a:ext uri="{FF2B5EF4-FFF2-40B4-BE49-F238E27FC236}">
                  <a16:creationId xmlns:a16="http://schemas.microsoft.com/office/drawing/2014/main" id="{44CA24F4-EBFC-37F5-E941-FC60BF89AE84}"/>
                </a:ext>
              </a:extLst>
            </p:cNvPr>
            <p:cNvCxnSpPr/>
            <p:nvPr/>
          </p:nvCxnSpPr>
          <p:spPr>
            <a:xfrm>
              <a:off x="1231607" y="5280891"/>
              <a:ext cx="856274" cy="8328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5" name="TextBox 22">
              <a:extLst>
                <a:ext uri="{FF2B5EF4-FFF2-40B4-BE49-F238E27FC236}">
                  <a16:creationId xmlns:a16="http://schemas.microsoft.com/office/drawing/2014/main" id="{C1E3599B-E51B-DC26-4585-1F9CF6AA5DF0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903762" y="5060482"/>
              <a:ext cx="539383" cy="516611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800" dirty="0">
                  <a:latin typeface="맑은 고딕" panose="020B0503020000020004" pitchFamily="34" charset="-127"/>
                </a:rPr>
                <a:t>⑬</a:t>
              </a:r>
              <a:endParaRPr lang="ko-KR" altLang="en-US" sz="1800" dirty="0"/>
            </a:p>
          </p:txBody>
        </p:sp>
        <p:cxnSp>
          <p:nvCxnSpPr>
            <p:cNvPr id="34" name="직선 연결선 33">
              <a:extLst>
                <a:ext uri="{FF2B5EF4-FFF2-40B4-BE49-F238E27FC236}">
                  <a16:creationId xmlns:a16="http://schemas.microsoft.com/office/drawing/2014/main" id="{12B65BDD-71C0-F8D7-F5E1-DCA7D568098A}"/>
                </a:ext>
              </a:extLst>
            </p:cNvPr>
            <p:cNvCxnSpPr>
              <a:cxnSpLocks/>
            </p:cNvCxnSpPr>
            <p:nvPr/>
          </p:nvCxnSpPr>
          <p:spPr>
            <a:xfrm>
              <a:off x="1225424" y="5760529"/>
              <a:ext cx="980219" cy="731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67" name="TextBox 30">
              <a:extLst>
                <a:ext uri="{FF2B5EF4-FFF2-40B4-BE49-F238E27FC236}">
                  <a16:creationId xmlns:a16="http://schemas.microsoft.com/office/drawing/2014/main" id="{6B63BA9F-5DC6-62B6-0DA0-AED74EE3D083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859521" y="6719117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15</a:t>
              </a:r>
              <a:endParaRPr lang="ko-KR" altLang="en-US" sz="1100" dirty="0"/>
            </a:p>
          </p:txBody>
        </p:sp>
        <p:sp>
          <p:nvSpPr>
            <p:cNvPr id="2069" name="TextBox 30">
              <a:extLst>
                <a:ext uri="{FF2B5EF4-FFF2-40B4-BE49-F238E27FC236}">
                  <a16:creationId xmlns:a16="http://schemas.microsoft.com/office/drawing/2014/main" id="{4C52D9D4-F701-3494-9476-FB9F1489B8FD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624285" y="6425727"/>
              <a:ext cx="338554" cy="26161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16</a:t>
              </a:r>
              <a:endParaRPr lang="ko-KR" altLang="en-US" sz="1100" dirty="0"/>
            </a:p>
          </p:txBody>
        </p:sp>
        <p:cxnSp>
          <p:nvCxnSpPr>
            <p:cNvPr id="39" name="직선 연결선 38">
              <a:extLst>
                <a:ext uri="{FF2B5EF4-FFF2-40B4-BE49-F238E27FC236}">
                  <a16:creationId xmlns:a16="http://schemas.microsoft.com/office/drawing/2014/main" id="{FB0E335F-6018-9708-9E79-6423C7682DE3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2639606" y="6468331"/>
              <a:ext cx="1015949" cy="93264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3" name="TextBox 30">
              <a:extLst>
                <a:ext uri="{FF2B5EF4-FFF2-40B4-BE49-F238E27FC236}">
                  <a16:creationId xmlns:a16="http://schemas.microsoft.com/office/drawing/2014/main" id="{3321DE76-56E1-704E-1D38-007134127552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886579" y="4212342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17</a:t>
              </a:r>
              <a:endParaRPr lang="ko-KR" altLang="en-US" sz="1100" dirty="0"/>
            </a:p>
          </p:txBody>
        </p:sp>
        <p:cxnSp>
          <p:nvCxnSpPr>
            <p:cNvPr id="46" name="직선 연결선 45">
              <a:extLst>
                <a:ext uri="{FF2B5EF4-FFF2-40B4-BE49-F238E27FC236}">
                  <a16:creationId xmlns:a16="http://schemas.microsoft.com/office/drawing/2014/main" id="{E5DA1143-859C-95A3-2567-110B461870F1}"/>
                </a:ext>
              </a:extLst>
            </p:cNvPr>
            <p:cNvCxnSpPr>
              <a:cxnSpLocks/>
            </p:cNvCxnSpPr>
            <p:nvPr/>
          </p:nvCxnSpPr>
          <p:spPr>
            <a:xfrm>
              <a:off x="4259468" y="5336863"/>
              <a:ext cx="667171" cy="0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sp>
          <p:nvSpPr>
            <p:cNvPr id="2075" name="TextBox 30">
              <a:extLst>
                <a:ext uri="{FF2B5EF4-FFF2-40B4-BE49-F238E27FC236}">
                  <a16:creationId xmlns:a16="http://schemas.microsoft.com/office/drawing/2014/main" id="{B26F2A61-217C-CC33-F8BA-FE456F84E9EA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25644" y="5211160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19</a:t>
              </a:r>
              <a:endParaRPr lang="ko-KR" altLang="en-US" sz="1100" dirty="0"/>
            </a:p>
          </p:txBody>
        </p:sp>
        <p:sp>
          <p:nvSpPr>
            <p:cNvPr id="2078" name="TextBox 30">
              <a:extLst>
                <a:ext uri="{FF2B5EF4-FFF2-40B4-BE49-F238E27FC236}">
                  <a16:creationId xmlns:a16="http://schemas.microsoft.com/office/drawing/2014/main" id="{3EA114AF-428E-58EF-11A7-37AA157C177C}"/>
                </a:ext>
              </a:extLst>
            </p:cNvPr>
            <p:cNvSpPr txBox="1">
              <a:spLocks noChangeArrowheads="1"/>
            </p:cNvSpPr>
            <p:nvPr/>
          </p:nvSpPr>
          <p:spPr bwMode="auto">
            <a:xfrm>
              <a:off x="3905560" y="4776510"/>
              <a:ext cx="439497" cy="365933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Aptos" panose="020B0004020202020204" pitchFamily="34" charset="0"/>
                </a:defRPr>
              </a:lvl9pPr>
            </a:lstStyle>
            <a:p>
              <a:r>
                <a:rPr lang="en-US" altLang="ko-KR" sz="1100" dirty="0">
                  <a:latin typeface="맑은 고딕" panose="020B0503020000020004" pitchFamily="34" charset="-127"/>
                </a:rPr>
                <a:t>18</a:t>
              </a:r>
              <a:endParaRPr lang="ko-KR" altLang="en-US" sz="1100" dirty="0"/>
            </a:p>
          </p:txBody>
        </p:sp>
        <p:cxnSp>
          <p:nvCxnSpPr>
            <p:cNvPr id="33" name="직선 연결선 32">
              <a:extLst>
                <a:ext uri="{FF2B5EF4-FFF2-40B4-BE49-F238E27FC236}">
                  <a16:creationId xmlns:a16="http://schemas.microsoft.com/office/drawing/2014/main" id="{333D6FFF-768C-9DD7-8CBA-52C81FCF9F93}"/>
                </a:ext>
              </a:extLst>
            </p:cNvPr>
            <p:cNvCxnSpPr>
              <a:cxnSpLocks/>
            </p:cNvCxnSpPr>
            <p:nvPr/>
          </p:nvCxnSpPr>
          <p:spPr>
            <a:xfrm>
              <a:off x="4245162" y="4913705"/>
              <a:ext cx="1769876" cy="111004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직선 연결선 42">
              <a:extLst>
                <a:ext uri="{FF2B5EF4-FFF2-40B4-BE49-F238E27FC236}">
                  <a16:creationId xmlns:a16="http://schemas.microsoft.com/office/drawing/2014/main" id="{3228DA58-B1F1-E395-A537-27358ED6A27F}"/>
                </a:ext>
              </a:extLst>
            </p:cNvPr>
            <p:cNvCxnSpPr>
              <a:cxnSpLocks/>
            </p:cNvCxnSpPr>
            <p:nvPr/>
          </p:nvCxnSpPr>
          <p:spPr>
            <a:xfrm>
              <a:off x="4205984" y="4351451"/>
              <a:ext cx="720656" cy="0"/>
            </a:xfrm>
            <a:prstGeom prst="line">
              <a:avLst/>
            </a:prstGeom>
            <a:ln w="9525">
              <a:solidFill>
                <a:srgbClr val="FF0000"/>
              </a:solidFill>
              <a:prstDash val="sysDash"/>
            </a:ln>
          </p:spPr>
          <p:style>
            <a:lnRef idx="2">
              <a:schemeClr val="accent1"/>
            </a:lnRef>
            <a:fillRef idx="0">
              <a:schemeClr val="accent1"/>
            </a:fillRef>
            <a:effectRef idx="1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" name="그룹 8"/>
          <p:cNvGrpSpPr/>
          <p:nvPr/>
        </p:nvGrpSpPr>
        <p:grpSpPr>
          <a:xfrm>
            <a:off x="5345368" y="5109422"/>
            <a:ext cx="4082818" cy="2232248"/>
            <a:chOff x="5269334" y="7539144"/>
            <a:chExt cx="3788122" cy="2232248"/>
          </a:xfrm>
        </p:grpSpPr>
        <p:grpSp>
          <p:nvGrpSpPr>
            <p:cNvPr id="4" name="그룹 3"/>
            <p:cNvGrpSpPr/>
            <p:nvPr/>
          </p:nvGrpSpPr>
          <p:grpSpPr>
            <a:xfrm>
              <a:off x="5499214" y="7715427"/>
              <a:ext cx="1582716" cy="1936875"/>
              <a:chOff x="4529961" y="7430939"/>
              <a:chExt cx="1582716" cy="1936875"/>
            </a:xfrm>
          </p:grpSpPr>
          <p:pic>
            <p:nvPicPr>
              <p:cNvPr id="2055" name="그림 15">
                <a:extLst>
                  <a:ext uri="{FF2B5EF4-FFF2-40B4-BE49-F238E27FC236}">
                    <a16:creationId xmlns:a16="http://schemas.microsoft.com/office/drawing/2014/main" id="{192092CD-93BA-8CCE-F56E-5EF6BBF9D965}"/>
                  </a:ext>
                </a:extLst>
              </p:cNvPr>
              <p:cNvPicPr>
                <a:picLocks noChangeAspect="1"/>
              </p:cNvPicPr>
              <p:nvPr/>
            </p:nvPicPr>
            <p:blipFill>
              <a:blip r:embed="rId4" cstate="print">
                <a:extLst>
                  <a:ext uri="{28A0092B-C50C-407E-A947-70E740481C1C}">
                    <a14:useLocalDpi xmlns:a14="http://schemas.microsoft.com/office/drawing/2010/main" val="0"/>
                  </a:ext>
                </a:extLst>
              </a:blip>
              <a:srcRect/>
              <a:stretch>
                <a:fillRect/>
              </a:stretch>
            </p:blipFill>
            <p:spPr bwMode="auto">
              <a:xfrm>
                <a:off x="4529961" y="7430939"/>
                <a:ext cx="1582716" cy="1936875"/>
              </a:xfrm>
              <a:prstGeom prst="rect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solidFill>
                      <a:srgbClr val="FFFFFF"/>
                    </a:solidFill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miter lim="800000"/>
                    <a:headEnd/>
                    <a:tailEnd/>
                  </a14:hiddenLine>
                </a:ext>
              </a:extLst>
            </p:spPr>
          </p:pic>
          <p:sp>
            <p:nvSpPr>
              <p:cNvPr id="18" name="직사각형 17">
                <a:extLst>
                  <a:ext uri="{FF2B5EF4-FFF2-40B4-BE49-F238E27FC236}">
                    <a16:creationId xmlns:a16="http://schemas.microsoft.com/office/drawing/2014/main" id="{1C3A9BF2-5DCB-69E7-506D-C138180C6BE4}"/>
                  </a:ext>
                </a:extLst>
              </p:cNvPr>
              <p:cNvSpPr/>
              <p:nvPr/>
            </p:nvSpPr>
            <p:spPr>
              <a:xfrm>
                <a:off x="4624243" y="7968866"/>
                <a:ext cx="1162307" cy="594553"/>
              </a:xfrm>
              <a:prstGeom prst="rect">
                <a:avLst/>
              </a:prstGeom>
              <a:solidFill>
                <a:schemeClr val="accent6">
                  <a:lumMod val="20000"/>
                  <a:lumOff val="80000"/>
                </a:schemeClr>
              </a:solidFill>
              <a:ln>
                <a:solidFill>
                  <a:schemeClr val="accent6">
                    <a:lumMod val="20000"/>
                    <a:lumOff val="80000"/>
                  </a:schemeClr>
                </a:solidFill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ko-KR" altLang="en-US" sz="2800"/>
              </a:p>
            </p:txBody>
          </p:sp>
        </p:grpSp>
        <p:sp>
          <p:nvSpPr>
            <p:cNvPr id="8" name="직사각형 7"/>
            <p:cNvSpPr/>
            <p:nvPr/>
          </p:nvSpPr>
          <p:spPr>
            <a:xfrm>
              <a:off x="5269334" y="7539144"/>
              <a:ext cx="3788122" cy="2232248"/>
            </a:xfrm>
            <a:prstGeom prst="rect">
              <a:avLst/>
            </a:prstGeom>
            <a:noFill/>
            <a:ln w="9525"/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ko-KR" altLang="en-US"/>
            </a:p>
          </p:txBody>
        </p:sp>
      </p:grpSp>
      <p:grpSp>
        <p:nvGrpSpPr>
          <p:cNvPr id="11" name="그룹 10"/>
          <p:cNvGrpSpPr/>
          <p:nvPr/>
        </p:nvGrpSpPr>
        <p:grpSpPr>
          <a:xfrm>
            <a:off x="1051137" y="9082566"/>
            <a:ext cx="1973438" cy="1666875"/>
            <a:chOff x="2745558" y="7326138"/>
            <a:chExt cx="1973438" cy="1666875"/>
          </a:xfrm>
        </p:grpSpPr>
        <p:pic>
          <p:nvPicPr>
            <p:cNvPr id="40" name="그림 4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2745558" y="7326138"/>
              <a:ext cx="1973438" cy="1666875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</p:pic>
        <p:sp>
          <p:nvSpPr>
            <p:cNvPr id="42" name="TextBox 2"/>
            <p:cNvSpPr txBox="1">
              <a:spLocks noChangeArrowheads="1"/>
            </p:cNvSpPr>
            <p:nvPr/>
          </p:nvSpPr>
          <p:spPr bwMode="auto">
            <a:xfrm>
              <a:off x="3084613" y="7975425"/>
              <a:ext cx="1270000" cy="368300"/>
            </a:xfrm>
            <a:prstGeom prst="rect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solidFill>
                    <a:srgbClr val="FFFFFF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wrap="none">
              <a:spAutoFit/>
            </a:bodyPr>
            <a:lstStyle>
              <a:lvl1pPr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1pPr>
              <a:lvl2pPr marL="742950" indent="-28575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2pPr>
              <a:lvl3pPr marL="11430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3pPr>
              <a:lvl4pPr marL="16002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4pPr>
              <a:lvl5pPr marL="2057400" indent="-228600"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5pPr>
              <a:lvl6pPr marL="25146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6pPr>
              <a:lvl7pPr marL="29718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7pPr>
              <a:lvl8pPr marL="34290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8pPr>
              <a:lvl9pPr marL="3886200" indent="-228600" defTabSz="457200" eaLnBrk="0" fontAlgn="base" hangingPunct="0">
                <a:spcBef>
                  <a:spcPct val="0"/>
                </a:spcBef>
                <a:spcAft>
                  <a:spcPct val="0"/>
                </a:spcAft>
                <a:defRPr>
                  <a:solidFill>
                    <a:schemeClr val="tx1"/>
                  </a:solidFill>
                  <a:latin typeface="Calibri" panose="020F0502020204030204" pitchFamily="34" charset="0"/>
                </a:defRPr>
              </a:lvl9pPr>
            </a:lstStyle>
            <a:p>
              <a:pPr marL="0" marR="0" lvl="0" indent="0" defTabSz="457200" eaLnBrk="0" fontAlgn="base" latinLnBrk="0" hangingPunct="0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0" lang="en-US" altLang="ko-KR" sz="1800" b="0" i="0" u="none" strike="noStrike" kern="0" cap="none" spc="0" normalizeH="0" baseline="0" noProof="0" dirty="0">
                  <a:ln>
                    <a:noFill/>
                  </a:ln>
                  <a:solidFill>
                    <a:prstClr val="black"/>
                  </a:solidFill>
                  <a:effectLst/>
                  <a:uLnTx/>
                  <a:uFillTx/>
                  <a:latin typeface="Calibri" panose="020F0502020204030204" pitchFamily="34" charset="0"/>
                </a:rPr>
                <a:t>LCD Display</a:t>
              </a:r>
              <a:endParaRPr kumimoji="0" lang="ko-KR" altLang="en-US" sz="1800" b="0" i="0" u="none" strike="noStrike" kern="0" cap="none" spc="0" normalizeH="0" baseline="0" noProof="0" dirty="0">
                <a:ln>
                  <a:noFill/>
                </a:ln>
                <a:solidFill>
                  <a:prstClr val="black"/>
                </a:solidFill>
                <a:effectLst/>
                <a:uLnTx/>
                <a:uFillTx/>
                <a:latin typeface="Calibri" panose="020F0502020204030204" pitchFamily="34" charset="0"/>
              </a:endParaRPr>
            </a:p>
          </p:txBody>
        </p:sp>
      </p:grpSp>
      <p:pic>
        <p:nvPicPr>
          <p:cNvPr id="47" name="그림 10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28910" y="5285175"/>
            <a:ext cx="4530162" cy="253889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48" name="직선 연결선 47">
            <a:extLst>
              <a:ext uri="{FF2B5EF4-FFF2-40B4-BE49-F238E27FC236}">
                <a16:creationId xmlns:a16="http://schemas.microsoft.com/office/drawing/2014/main" id="{12B65BDD-71C0-F8D7-F5E1-DCA7D568098A}"/>
              </a:ext>
            </a:extLst>
          </p:cNvPr>
          <p:cNvCxnSpPr>
            <a:cxnSpLocks/>
          </p:cNvCxnSpPr>
          <p:nvPr/>
        </p:nvCxnSpPr>
        <p:spPr>
          <a:xfrm>
            <a:off x="4269559" y="4070761"/>
            <a:ext cx="827457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49" name="직사각형 7">
            <a:extLst>
              <a:ext uri="{FF2B5EF4-FFF2-40B4-BE49-F238E27FC236}">
                <a16:creationId xmlns:a16="http://schemas.microsoft.com/office/drawing/2014/main" id="{21D9F852-A028-F301-72E6-FA0FF82AE53C}"/>
              </a:ext>
            </a:extLst>
          </p:cNvPr>
          <p:cNvSpPr>
            <a:spLocks noChangeArrowheads="1"/>
          </p:cNvSpPr>
          <p:nvPr/>
        </p:nvSpPr>
        <p:spPr bwMode="auto">
          <a:xfrm>
            <a:off x="3916320" y="2310255"/>
            <a:ext cx="184731" cy="36933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endParaRPr lang="ko-KR" altLang="en-US" sz="1800" dirty="0"/>
          </a:p>
        </p:txBody>
      </p:sp>
      <p:cxnSp>
        <p:nvCxnSpPr>
          <p:cNvPr id="50" name="직선 연결선 49">
            <a:extLst>
              <a:ext uri="{FF2B5EF4-FFF2-40B4-BE49-F238E27FC236}">
                <a16:creationId xmlns:a16="http://schemas.microsoft.com/office/drawing/2014/main" id="{A9639C19-6CC1-AFCE-FA07-259FF5D52B30}"/>
              </a:ext>
            </a:extLst>
          </p:cNvPr>
          <p:cNvCxnSpPr>
            <a:cxnSpLocks/>
          </p:cNvCxnSpPr>
          <p:nvPr/>
        </p:nvCxnSpPr>
        <p:spPr>
          <a:xfrm>
            <a:off x="4213620" y="2492005"/>
            <a:ext cx="883396" cy="0"/>
          </a:xfrm>
          <a:prstGeom prst="line">
            <a:avLst/>
          </a:prstGeom>
          <a:ln w="9525">
            <a:solidFill>
              <a:srgbClr val="FF0000"/>
            </a:solidFill>
            <a:prstDash val="sysDash"/>
          </a:ln>
        </p:spPr>
        <p:style>
          <a:lnRef idx="2">
            <a:schemeClr val="accent1"/>
          </a:lnRef>
          <a:fillRef idx="0">
            <a:schemeClr val="accent1"/>
          </a:fillRef>
          <a:effectRef idx="1">
            <a:schemeClr val="accent1"/>
          </a:effectRef>
          <a:fontRef idx="minor">
            <a:schemeClr val="tx1"/>
          </a:fontRef>
        </p:style>
      </p:cxnSp>
      <p:sp>
        <p:nvSpPr>
          <p:cNvPr id="51" name="TextBox 30">
            <a:extLst>
              <a:ext uri="{FF2B5EF4-FFF2-40B4-BE49-F238E27FC236}">
                <a16:creationId xmlns:a16="http://schemas.microsoft.com/office/drawing/2014/main" id="{6B63BA9F-5DC6-62B6-0DA0-AED74EE3D08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3757533" y="4220642"/>
            <a:ext cx="473206" cy="26161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none">
            <a:spAutoFit/>
          </a:bodyPr>
          <a:lstStyle>
            <a:lvl1pPr>
              <a:defRPr>
                <a:solidFill>
                  <a:schemeClr val="tx1"/>
                </a:solidFill>
                <a:latin typeface="Aptos" panose="020B0004020202020204" pitchFamily="34" charset="0"/>
              </a:defRPr>
            </a:lvl1pPr>
            <a:lvl2pPr marL="742950" indent="-28575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2pPr>
            <a:lvl3pPr marL="11430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3pPr>
            <a:lvl4pPr marL="16002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4pPr>
            <a:lvl5pPr marL="2057400" indent="-228600">
              <a:defRPr>
                <a:solidFill>
                  <a:schemeClr val="tx1"/>
                </a:solidFill>
                <a:latin typeface="Aptos" panose="020B0004020202020204" pitchFamily="34" charset="0"/>
              </a:defRPr>
            </a:lvl5pPr>
            <a:lvl6pPr marL="25146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6pPr>
            <a:lvl7pPr marL="29718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7pPr>
            <a:lvl8pPr marL="34290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8pPr>
            <a:lvl9pPr marL="3886200" indent="-228600" defTabSz="4572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ptos" panose="020B0004020202020204" pitchFamily="34" charset="0"/>
              </a:defRPr>
            </a:lvl9pPr>
          </a:lstStyle>
          <a:p>
            <a:r>
              <a:rPr lang="en-US" altLang="ko-KR" sz="1100" dirty="0">
                <a:latin typeface="맑은 고딕" panose="020B0503020000020004" pitchFamily="34" charset="-127"/>
              </a:rPr>
              <a:t>14-1</a:t>
            </a:r>
            <a:endParaRPr lang="ko-KR" altLang="en-US" sz="1100" dirty="0"/>
          </a:p>
        </p:txBody>
      </p:sp>
      <p:sp>
        <p:nvSpPr>
          <p:cNvPr id="13" name="Rectangle 8">
            <a:extLst>
              <a:ext uri="{FF2B5EF4-FFF2-40B4-BE49-F238E27FC236}">
                <a16:creationId xmlns:a16="http://schemas.microsoft.com/office/drawing/2014/main" id="{A668363C-5B8E-820F-EC0C-430ECA638062}"/>
              </a:ext>
            </a:extLst>
          </p:cNvPr>
          <p:cNvSpPr>
            <a:spLocks noChangeArrowheads="1"/>
          </p:cNvSpPr>
          <p:nvPr/>
        </p:nvSpPr>
        <p:spPr bwMode="auto">
          <a:xfrm>
            <a:off x="7585270" y="5246651"/>
            <a:ext cx="1616202" cy="1915924"/>
          </a:xfrm>
          <a:prstGeom prst="rect">
            <a:avLst/>
          </a:prstGeom>
          <a:solidFill>
            <a:srgbClr val="F8F9FA"/>
          </a:solidFill>
          <a:ln>
            <a:noFill/>
          </a:ln>
          <a:effectLst/>
          <a:extLs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square" lIns="0" tIns="-23805" rIns="0" bIns="-23805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 AC indicator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2. Inverter indicator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3. Charge indicator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4. Error indicator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5. LCD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6. ESC button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7. UP button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8. DOWN button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</a:pP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9. ENTER button</a:t>
            </a:r>
            <a:r>
              <a:rPr lang="en-US" altLang="ko-KR" sz="9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</a:rPr>
              <a:t> </a:t>
            </a:r>
            <a:endParaRPr lang="en-US" altLang="ko-KR" sz="900" b="1" kern="0" spc="0" dirty="0">
              <a:solidFill>
                <a:srgbClr val="000000"/>
              </a:solidFill>
              <a:effectLst/>
            </a:endParaRPr>
          </a:p>
        </p:txBody>
      </p:sp>
      <p:graphicFrame>
        <p:nvGraphicFramePr>
          <p:cNvPr id="14" name="표 2">
            <a:extLst>
              <a:ext uri="{FF2B5EF4-FFF2-40B4-BE49-F238E27FC236}">
                <a16:creationId xmlns:a16="http://schemas.microsoft.com/office/drawing/2014/main" id="{E30EF11C-A484-6EE4-2769-A215668A190F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338515841"/>
              </p:ext>
            </p:extLst>
          </p:nvPr>
        </p:nvGraphicFramePr>
        <p:xfrm>
          <a:off x="5570976" y="7503336"/>
          <a:ext cx="3866975" cy="1462960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2276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91469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187202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/>
                        <a:t>button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/>
                        <a:t>explanation</a:t>
                      </a:r>
                      <a:endParaRPr lang="ko-KR" altLang="en-US" sz="1100" b="1" baseline="0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00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ESC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b="1" dirty="0"/>
                        <a:t>Exit setup mode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00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UP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/>
                        <a:t>Go to previous selection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0044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DOWN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b="1" dirty="0"/>
                        <a:t>Go to next choice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20448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100" b="1" dirty="0">
                          <a:latin typeface="+mn-ea"/>
                          <a:ea typeface="+mn-ea"/>
                        </a:rPr>
                        <a:t>ENTER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100" b="1" dirty="0"/>
                        <a:t>Confirm selection in setup mode or enter setup mode</a:t>
                      </a:r>
                      <a:endParaRPr lang="ko-KR" altLang="en-US" sz="1100" b="1" dirty="0">
                        <a:latin typeface="+mn-ea"/>
                        <a:ea typeface="+mn-ea"/>
                      </a:endParaRPr>
                    </a:p>
                  </a:txBody>
                  <a:tcPr marL="91455" marR="91455" marT="45712" marB="4571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  <p:graphicFrame>
        <p:nvGraphicFramePr>
          <p:cNvPr id="15" name="표 8">
            <a:extLst>
              <a:ext uri="{FF2B5EF4-FFF2-40B4-BE49-F238E27FC236}">
                <a16:creationId xmlns:a16="http://schemas.microsoft.com/office/drawing/2014/main" id="{6A27D61A-BFA5-9BEF-BC66-4704E7054154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927321360"/>
              </p:ext>
            </p:extLst>
          </p:nvPr>
        </p:nvGraphicFramePr>
        <p:xfrm>
          <a:off x="3565808" y="9082566"/>
          <a:ext cx="5875337" cy="3815600"/>
        </p:xfrm>
        <a:graphic>
          <a:graphicData uri="http://schemas.openxmlformats.org/drawingml/2006/table">
            <a:tbl>
              <a:tblPr firstRow="1" bandRow="1"/>
              <a:tblGrid>
                <a:gridCol w="8471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792269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79327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  <a:gridCol w="3442617">
                  <a:extLst>
                    <a:ext uri="{9D8B030D-6E8A-4147-A177-3AD203B41FA5}">
                      <a16:colId xmlns:a16="http://schemas.microsoft.com/office/drawing/2014/main" val="20003"/>
                    </a:ext>
                  </a:extLst>
                </a:gridCol>
              </a:tblGrid>
              <a:tr h="252131">
                <a:tc grid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/>
                        <a:t>LED indicator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 hMerge="1">
                  <a:txBody>
                    <a:bodyPr/>
                    <a:lstStyle/>
                    <a:p>
                      <a:pPr latinLnBrk="1"/>
                      <a:endParaRPr lang="ko-KR" altLang="en-US" dirty="0"/>
                    </a:p>
                  </a:txBody>
                  <a:tcPr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/>
                        <a:t>message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33024"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①</a:t>
                      </a:r>
                      <a:endParaRPr lang="en-US" altLang="ko-KR" sz="11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AC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/>
                        <a:t>Status indicator (green)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Steady on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main power is normal and the main power is supplied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blinking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/>
                        <a:t>Main power is normal, but main power is not being supplied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Power off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Main power is abnormal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242177">
                <a:tc rowSpan="2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②</a:t>
                      </a:r>
                      <a:endParaRPr lang="en-US" altLang="ko-KR" sz="11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Inverter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2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/>
                        <a:t>Inverted indicator (yellow)</a:t>
                      </a:r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/>
                        <a:t>Steady on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Output is powered by battery or PV in battery mode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100" b="1" dirty="0"/>
                        <a:t>Power off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other states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448080"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③</a:t>
                      </a:r>
                      <a:endParaRPr lang="en-US" altLang="ko-KR" sz="11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Charging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/>
                        <a:t>Charging indicator (yellow)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Steady on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Battery is floating and charging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216024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blinking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The battery is charging at a constant voltage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Power off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other states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242177"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ko-KR" altLang="en-US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④</a:t>
                      </a:r>
                      <a:endParaRPr lang="en-US" altLang="ko-KR" sz="1100" b="1" dirty="0">
                        <a:latin typeface="맑은 고딕" panose="020B0503020000020004" pitchFamily="50" charset="-127"/>
                        <a:ea typeface="맑은 고딕" panose="020B0503020000020004" pitchFamily="50" charset="-127"/>
                      </a:endParaRPr>
                    </a:p>
                    <a:p>
                      <a:pPr algn="ctr" latinLnBrk="1"/>
                      <a:r>
                        <a:rPr lang="en-US" altLang="ko-KR" sz="1100" b="1" dirty="0">
                          <a:latin typeface="맑은 고딕" panose="020B0503020000020004" pitchFamily="50" charset="-127"/>
                          <a:ea typeface="맑은 고딕" panose="020B0503020000020004" pitchFamily="50" charset="-127"/>
                        </a:rPr>
                        <a:t>Fault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 rowSpan="3"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algn="ctr" latinLnBrk="1"/>
                      <a:r>
                        <a:rPr lang="en-US" altLang="ko-KR" sz="1100" b="1" dirty="0"/>
                        <a:t>Error indicator (red)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Steady on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An error occurred in the inverter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  <a:tr h="242177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blinking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Alert occurs in inverter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0"/>
                  </a:ext>
                </a:extLst>
              </a:tr>
              <a:tr h="0"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 vMerge="1">
                  <a:txBody>
                    <a:bodyPr/>
                    <a:lstStyle/>
                    <a:p>
                      <a:pPr latinLnBrk="1"/>
                      <a:endParaRPr lang="ko-KR" altLang="en-US" sz="1100" dirty="0"/>
                    </a:p>
                  </a:txBody>
                  <a:tcPr anchor="ctr"/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Power off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>
                      <a:lvl1pPr marL="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1pPr>
                      <a:lvl2pPr marL="3429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2pPr>
                      <a:lvl3pPr marL="6858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3pPr>
                      <a:lvl4pPr marL="10287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4pPr>
                      <a:lvl5pPr marL="13716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5pPr>
                      <a:lvl6pPr marL="17145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6pPr>
                      <a:lvl7pPr marL="20574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7pPr>
                      <a:lvl8pPr marL="24003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8pPr>
                      <a:lvl9pPr marL="2743200" algn="l" defTabSz="685800" rtl="0" eaLnBrk="1" latinLnBrk="1" hangingPunct="1">
                        <a:defRPr sz="1350" kern="1200">
                          <a:solidFill>
                            <a:schemeClr val="tx1"/>
                          </a:solidFill>
                          <a:latin typeface="Calibri" panose="020F0502020204030204"/>
                        </a:defRPr>
                      </a:lvl9pPr>
                    </a:lstStyle>
                    <a:p>
                      <a:pPr latinLnBrk="1"/>
                      <a:r>
                        <a:rPr lang="en-US" altLang="ko-KR" sz="1100" b="1" dirty="0"/>
                        <a:t>The inverter is operating normally.</a:t>
                      </a:r>
                      <a:endParaRPr lang="ko-KR" altLang="en-US" sz="1100" b="1" dirty="0"/>
                    </a:p>
                  </a:txBody>
                  <a:tcPr marL="91445" marR="91445" marT="45712" marB="45712" anchor="ctr">
                    <a:lnL w="12700" cmpd="sng">
                      <a:solidFill>
                        <a:sysClr val="windowText" lastClr="000000"/>
                      </a:solidFill>
                    </a:lnL>
                    <a:lnR w="12700" cmpd="sng">
                      <a:solidFill>
                        <a:sysClr val="windowText" lastClr="000000"/>
                      </a:solidFill>
                    </a:lnR>
                    <a:lnT w="12700" cmpd="sng">
                      <a:solidFill>
                        <a:sysClr val="windowText" lastClr="000000"/>
                      </a:solidFill>
                    </a:lnT>
                    <a:lnB w="12700" cmpd="sng">
                      <a:solidFill>
                        <a:sysClr val="windowText" lastClr="000000"/>
                      </a:solidFill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11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36B83A5A-F45C-CCB0-3F35-B5A7CE5F921C}"/>
              </a:ext>
            </a:extLst>
          </p:cNvPr>
          <p:cNvSpPr txBox="1"/>
          <p:nvPr/>
        </p:nvSpPr>
        <p:spPr>
          <a:xfrm>
            <a:off x="408054" y="1275687"/>
            <a:ext cx="3552798" cy="3892925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fontAlgn="base" latinLnBrk="0">
              <a:lnSpc>
                <a:spcPct val="160000"/>
              </a:lnSpc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10. </a:t>
            </a:r>
            <a:r>
              <a:rPr lang="en-US" altLang="ko-KR" sz="1200" b="1" kern="0" dirty="0" err="1">
                <a:solidFill>
                  <a:srgbClr val="000000"/>
                </a:solidFill>
                <a:latin typeface="함초롬바탕" panose="02030504000101010101" pitchFamily="18" charset="-127"/>
              </a:rPr>
              <a:t>WiFi</a:t>
            </a:r>
            <a:r>
              <a:rPr lang="en-US" altLang="ko-KR" sz="12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 ANT</a:t>
            </a:r>
            <a:endParaRPr lang="en-US" altLang="ko-KR" sz="1200" b="1" kern="0" spc="0" dirty="0">
              <a:solidFill>
                <a:srgbClr val="000000"/>
              </a:solidFill>
              <a:effectLst/>
              <a:latin typeface="함초롬바탕" panose="02030504000101010101" pitchFamily="18" charset="-127"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11. Solar MPPT input_(for battery charging)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12. AC 220V input_(for battery charging) </a:t>
            </a: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     ON/OFF switch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13. Fan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14. AC 220V output X 2 </a:t>
            </a: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14-1 output_(terminal for + -battery charging)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15. Ground case GND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16. DC 12V input</a:t>
            </a: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dirty="0">
                <a:solidFill>
                  <a:srgbClr val="000000"/>
                </a:solidFill>
                <a:latin typeface="함초롬바탕" panose="02030504000101010101" pitchFamily="18" charset="-127"/>
              </a:rPr>
              <a:t>  </a:t>
            </a: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 (battery connection terminal)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17. 4S BMS 230A module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18. Inverter ON/OFF switch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  <a:p>
            <a:pPr marL="0" marR="0" indent="0" algn="l" fontAlgn="base" latinLnBrk="0">
              <a:lnSpc>
                <a:spcPct val="160000"/>
              </a:lnSpc>
              <a:buNone/>
            </a:pP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함초롬바탕" panose="02030504000101010101" pitchFamily="18" charset="-127"/>
              </a:rPr>
              <a:t>19. Removable cell battery</a:t>
            </a:r>
            <a:r>
              <a:rPr lang="en-US" altLang="ko-KR" sz="1200" b="1" kern="0" spc="0" dirty="0">
                <a:solidFill>
                  <a:srgbClr val="000000"/>
                </a:solidFill>
                <a:effectLst/>
                <a:latin typeface="맑은 고딕" panose="020B0503020000020004" pitchFamily="50" charset="-127"/>
              </a:rPr>
              <a:t> </a:t>
            </a:r>
            <a:endParaRPr lang="en-US" altLang="ko-KR" sz="1200" b="1" kern="0" spc="0" dirty="0">
              <a:solidFill>
                <a:srgbClr val="000000"/>
              </a:solidFill>
              <a:effectLst/>
            </a:endParaRPr>
          </a:p>
        </p:txBody>
      </p:sp>
    </p:spTree>
    <p:extLst>
      <p:ext uri="{BB962C8B-B14F-4D97-AF65-F5344CB8AC3E}">
        <p14:creationId xmlns:p14="http://schemas.microsoft.com/office/powerpoint/2010/main" val="164810854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직사각형 7">
            <a:extLst>
              <a:ext uri="{FF2B5EF4-FFF2-40B4-BE49-F238E27FC236}">
                <a16:creationId xmlns:a16="http://schemas.microsoft.com/office/drawing/2014/main" id="{E328A2FC-8139-45DB-9DDA-E02A37243F42}"/>
              </a:ext>
            </a:extLst>
          </p:cNvPr>
          <p:cNvSpPr/>
          <p:nvPr/>
        </p:nvSpPr>
        <p:spPr>
          <a:xfrm>
            <a:off x="269616" y="1417494"/>
            <a:ext cx="4827400" cy="36065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C079CAE8-DE97-C4ED-04A5-8383C3842BFD}"/>
              </a:ext>
            </a:extLst>
          </p:cNvPr>
          <p:cNvSpPr txBox="1"/>
          <p:nvPr/>
        </p:nvSpPr>
        <p:spPr>
          <a:xfrm>
            <a:off x="118549" y="5107609"/>
            <a:ext cx="2327881" cy="338554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1600" b="1" dirty="0">
                <a:latin typeface="+mn-ea"/>
              </a:rPr>
              <a:t> 6kw Specification </a:t>
            </a:r>
            <a:endParaRPr lang="ko-KR" altLang="en-US" sz="1600" b="1" dirty="0">
              <a:latin typeface="+mn-ea"/>
            </a:endParaRPr>
          </a:p>
        </p:txBody>
      </p:sp>
      <p:graphicFrame>
        <p:nvGraphicFramePr>
          <p:cNvPr id="6" name="표 5">
            <a:extLst>
              <a:ext uri="{FF2B5EF4-FFF2-40B4-BE49-F238E27FC236}">
                <a16:creationId xmlns:a16="http://schemas.microsoft.com/office/drawing/2014/main" id="{AB27C75B-09F9-5EC6-6C8E-87F098313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849673947"/>
              </p:ext>
            </p:extLst>
          </p:nvPr>
        </p:nvGraphicFramePr>
        <p:xfrm>
          <a:off x="614948" y="5459587"/>
          <a:ext cx="8721829" cy="7444144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195199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494837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182145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1355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Items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Specification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Remarks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809278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0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INPUT</a:t>
                      </a:r>
                      <a:r>
                        <a:rPr lang="en-US" altLang="ko-KR" sz="1050" b="1" kern="100" baseline="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 Charging 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latinLnBrk="1"/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Solar MPPT Input current 15A, 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Solar Charging Current 100A</a:t>
                      </a:r>
                    </a:p>
                    <a:p>
                      <a:pPr marL="0" lvl="0" indent="0" latinLnBrk="1">
                        <a:buFont typeface="Arial" panose="020B0604020202020204" pitchFamily="34" charset="0"/>
                        <a:buNone/>
                      </a:pP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AC : 220-230v, Charing Current 80A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165360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LiFePO4 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Battery 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173mm x 203mm x 54mm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Weight: 4.1kg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CC/CV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Operating temperature: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559047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BMS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BMS 4S1P 12.8V  x  230A =2.94KW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BMS : Battery Management System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168272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 Module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Voltage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4EA x 3.2V x 230A =12.8V (2.94KW)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Replaceable for each removable cell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CTPS and BMS are interconnected to provide temperature notification and cell balance function for each cell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CTPS : Cell Temperature Protective System</a:t>
                      </a:r>
                    </a:p>
                    <a:p>
                      <a:pPr algn="l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77005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Output of</a:t>
                      </a:r>
                    </a:p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Power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Capacity : 2KW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521253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Size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484x 526 x 351mm (</a:t>
                      </a:r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45479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Weight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40.0 kg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78671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Communication 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WiFi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715972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Etc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SOH : Status of Health</a:t>
                      </a: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DOD : Depth of Discharge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pic>
        <p:nvPicPr>
          <p:cNvPr id="2" name="그림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1674" y="1417494"/>
            <a:ext cx="4827400" cy="3442751"/>
          </a:xfrm>
          <a:prstGeom prst="rect">
            <a:avLst/>
          </a:prstGeom>
        </p:spPr>
      </p:pic>
      <p:sp>
        <p:nvSpPr>
          <p:cNvPr id="3" name="모서리가 둥근 직사각형 2"/>
          <p:cNvSpPr/>
          <p:nvPr/>
        </p:nvSpPr>
        <p:spPr>
          <a:xfrm>
            <a:off x="7490136" y="388928"/>
            <a:ext cx="2448272" cy="283096"/>
          </a:xfrm>
          <a:prstGeom prst="round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ko-KR" altLang="en-US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453610B1-516B-5020-5CCE-6EFAF22438E8}"/>
              </a:ext>
            </a:extLst>
          </p:cNvPr>
          <p:cNvSpPr txBox="1"/>
          <p:nvPr/>
        </p:nvSpPr>
        <p:spPr>
          <a:xfrm>
            <a:off x="291674" y="878885"/>
            <a:ext cx="1981633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2000" b="1" u="sng" dirty="0">
                <a:latin typeface="+mn-ea"/>
              </a:rPr>
              <a:t> Main</a:t>
            </a:r>
            <a:r>
              <a:rPr lang="ko-KR" altLang="en-US" sz="2000" b="1" u="sng" dirty="0">
                <a:latin typeface="+mn-ea"/>
              </a:rPr>
              <a:t> </a:t>
            </a:r>
            <a:r>
              <a:rPr lang="en-US" altLang="ko-KR" sz="2000" b="1" u="sng" dirty="0">
                <a:latin typeface="+mn-ea"/>
              </a:rPr>
              <a:t>HESS </a:t>
            </a:r>
            <a:endParaRPr lang="ko-KR" altLang="en-US" sz="2000" b="1" u="sng" dirty="0">
              <a:latin typeface="+mn-ea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8776295F-C1B2-8941-CC91-8710DD586C59}"/>
              </a:ext>
            </a:extLst>
          </p:cNvPr>
          <p:cNvSpPr txBox="1"/>
          <p:nvPr/>
        </p:nvSpPr>
        <p:spPr>
          <a:xfrm>
            <a:off x="5312583" y="844704"/>
            <a:ext cx="2700035" cy="400110"/>
          </a:xfrm>
          <a:prstGeom prst="rect">
            <a:avLst/>
          </a:prstGeom>
          <a:noFill/>
        </p:spPr>
        <p:txBody>
          <a:bodyPr wrap="none">
            <a:spAutoFit/>
          </a:bodyPr>
          <a:lstStyle/>
          <a:p>
            <a:pPr marL="285750" indent="-285750">
              <a:buFont typeface="Wingdings" panose="05000000000000000000" pitchFamily="2" charset="2"/>
              <a:buChar char="l"/>
              <a:defRPr/>
            </a:pPr>
            <a:r>
              <a:rPr lang="en-US" altLang="ko-KR" sz="2000" b="1" dirty="0">
                <a:latin typeface="+mn-ea"/>
              </a:rPr>
              <a:t> </a:t>
            </a:r>
            <a:r>
              <a:rPr lang="en-US" altLang="ko-KR" sz="2000" b="1" u="sng" dirty="0">
                <a:latin typeface="+mn-ea"/>
              </a:rPr>
              <a:t>A</a:t>
            </a:r>
            <a:r>
              <a:rPr lang="en-US" altLang="ko-KR" sz="2000" b="1" u="sng" dirty="0"/>
              <a:t>uxiliary battery</a:t>
            </a:r>
            <a:r>
              <a:rPr lang="ko-KR" altLang="en-US" sz="2000" b="1" u="sng" dirty="0">
                <a:latin typeface="+mn-ea"/>
                <a:ea typeface="+mn-ea"/>
              </a:rPr>
              <a:t> </a:t>
            </a:r>
            <a:endParaRPr lang="ko-KR" altLang="en-US" sz="2000" b="1" u="sng" dirty="0">
              <a:latin typeface="+mn-ea"/>
            </a:endParaRPr>
          </a:p>
        </p:txBody>
      </p:sp>
      <p:pic>
        <p:nvPicPr>
          <p:cNvPr id="12" name="그림 4">
            <a:extLst>
              <a:ext uri="{FF2B5EF4-FFF2-40B4-BE49-F238E27FC236}">
                <a16:creationId xmlns:a16="http://schemas.microsoft.com/office/drawing/2014/main" id="{FD25DE95-CA0E-C753-2205-9CB824EDE1F0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13039" y="1417494"/>
            <a:ext cx="4398985" cy="3606595"/>
          </a:xfrm>
          <a:prstGeom prst="rect">
            <a:avLst/>
          </a:prstGeom>
          <a:solidFill>
            <a:schemeClr val="accent5">
              <a:lumMod val="20000"/>
              <a:lumOff val="80000"/>
            </a:schemeClr>
          </a:solidFill>
          <a:ln w="19050">
            <a:solidFill>
              <a:schemeClr val="tx1"/>
            </a:solidFill>
          </a:ln>
        </p:spPr>
      </p:pic>
    </p:spTree>
    <p:extLst>
      <p:ext uri="{BB962C8B-B14F-4D97-AF65-F5344CB8AC3E}">
        <p14:creationId xmlns:p14="http://schemas.microsoft.com/office/powerpoint/2010/main" val="3080004431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표 4">
            <a:extLst>
              <a:ext uri="{FF2B5EF4-FFF2-40B4-BE49-F238E27FC236}">
                <a16:creationId xmlns:a16="http://schemas.microsoft.com/office/drawing/2014/main" id="{AB27C75B-09F9-5EC6-6C8E-87F098313236}"/>
              </a:ext>
            </a:extLst>
          </p:cNvPr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1398206496"/>
              </p:ext>
            </p:extLst>
          </p:nvPr>
        </p:nvGraphicFramePr>
        <p:xfrm>
          <a:off x="704528" y="1275408"/>
          <a:ext cx="8496944" cy="10904512"/>
        </p:xfrm>
        <a:graphic>
          <a:graphicData uri="http://schemas.openxmlformats.org/drawingml/2006/table">
            <a:tbl>
              <a:tblPr firstRow="1" bandRow="1">
                <a:tableStyleId>{5940675A-B579-460E-94D1-54222C63F5DA}</a:tableStyleId>
              </a:tblPr>
              <a:tblGrid>
                <a:gridCol w="950824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228953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2520280">
                  <a:extLst>
                    <a:ext uri="{9D8B030D-6E8A-4147-A177-3AD203B41FA5}">
                      <a16:colId xmlns:a16="http://schemas.microsoft.com/office/drawing/2014/main" val="3135060291"/>
                    </a:ext>
                  </a:extLst>
                </a:gridCol>
                <a:gridCol w="2736304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44263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Model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SHE01-3K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SHE01-6K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SHE01-12K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3751775325"/>
                  </a:ext>
                </a:extLst>
              </a:tr>
              <a:tr h="442630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Capacity</a:t>
                      </a:r>
                    </a:p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Battery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/>
                        <a:t>main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(1 SET)</a:t>
                      </a:r>
                    </a:p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2.94kW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/>
                        <a:t>auxiliary battery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1SET</a:t>
                      </a:r>
                    </a:p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5.88kW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/>
                        <a:t>auxiliary battery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3SET</a:t>
                      </a:r>
                    </a:p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11.76kW</a:t>
                      </a: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4106390490"/>
                  </a:ext>
                </a:extLst>
              </a:tr>
              <a:tr h="178487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Details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673318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10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LiFePO4</a:t>
                      </a:r>
                      <a:r>
                        <a:rPr lang="en-US" altLang="ko-KR" sz="13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Battery 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174mm x 203mm x 54mm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Weight: 4.1kg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CC/CV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Operating temperature: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LiFePO4  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Battery 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174mm x 203mm x 54mm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Weight: 4.1kg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CC/CV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Operating temperature: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latinLnBrk="1"/>
                      <a:r>
                        <a:rPr lang="en-US" altLang="ko-KR" sz="1050" b="0" i="0" kern="1200" dirty="0">
                          <a:solidFill>
                            <a:schemeClr val="tx1"/>
                          </a:solidFill>
                          <a:effectLst/>
                          <a:latin typeface="+mn-lt"/>
                          <a:ea typeface="+mn-ea"/>
                          <a:cs typeface="+mn-cs"/>
                        </a:rPr>
                        <a:t>    LiFePO4 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Battery 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3.2V 230A </a:t>
                      </a: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Size : 174mm x 203mm x 54mm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Weight: 4.1kg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lvl="0" indent="-171450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C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harging</a:t>
                      </a:r>
                      <a:r>
                        <a:rPr lang="ko-KR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 </a:t>
                      </a:r>
                      <a:r>
                        <a:rPr lang="ko-KR" altLang="ko-KR" sz="1050" b="1" kern="1200" dirty="0" err="1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method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: CC/CV</a:t>
                      </a:r>
                      <a:endParaRPr lang="ko-KR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Operating temperature: 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</a:rPr>
                        <a:t>-25 ~ 55°</a:t>
                      </a:r>
                      <a:r>
                        <a:rPr lang="en-US" altLang="ko-KR" sz="1050" b="1" kern="1200" dirty="0">
                          <a:solidFill>
                            <a:schemeClr val="tx1"/>
                          </a:solidFill>
                          <a:effectLst/>
                          <a:latin typeface="+mn-ea"/>
                          <a:ea typeface="+mn-ea"/>
                          <a:cs typeface="+mn-cs"/>
                          <a:sym typeface="Wingdings" panose="05000000000000000000" pitchFamily="2" charset="2"/>
                        </a:rPr>
                        <a:t>C</a:t>
                      </a: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en-US" altLang="ko-KR" sz="1050" b="1" kern="1200" dirty="0">
                        <a:solidFill>
                          <a:schemeClr val="tx1"/>
                        </a:solidFill>
                        <a:effectLst/>
                        <a:latin typeface="+mn-ea"/>
                        <a:ea typeface="+mn-ea"/>
                        <a:cs typeface="+mn-cs"/>
                        <a:sym typeface="Wingdings" panose="05000000000000000000" pitchFamily="2" charset="2"/>
                      </a:endParaRPr>
                    </a:p>
                    <a:p>
                      <a:pPr marL="171450" indent="-171450">
                        <a:buFont typeface="Arial" panose="020B0604020202020204" pitchFamily="34" charset="0"/>
                        <a:buChar char="•"/>
                      </a:pP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918759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BMS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4S 1P 12.8V/ 230A 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   4S 2P 25.6V /230A 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>
                          <a:latin typeface="+mn-ea"/>
                          <a:ea typeface="+mn-ea"/>
                        </a:rPr>
                        <a:t>             4S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</a:t>
                      </a:r>
                      <a:r>
                        <a:rPr lang="en-US" altLang="ko-KR" sz="1050" b="1">
                          <a:latin typeface="+mn-ea"/>
                          <a:ea typeface="+mn-ea"/>
                        </a:rPr>
                        <a:t>P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51.2V / 230A </a:t>
                      </a: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1628697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Battery </a:t>
                      </a:r>
                    </a:p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Module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Voltage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4EA x 3.2V Replaceable for each removable cell</a:t>
                      </a: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CTPS (option)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Voltage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: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8EA x 3.2V Replaceable for each removable cell</a:t>
                      </a:r>
                    </a:p>
                    <a:p>
                      <a:pPr marL="171450" marR="0" lvl="0" indent="-17145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 typeface="Arial" panose="020B0604020202020204" pitchFamily="34" charset="0"/>
                        <a:buChar char="•"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CTPS (option)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Module</a:t>
                      </a:r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Voltage:16EA x 3.2V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Replaceable for each removable cell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CTPS (option)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  <a:tr h="1160169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Output of</a:t>
                      </a:r>
                    </a:p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altLang="ko-KR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Power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Capacity : 2KW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Capacity : 4KW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Inverter AC 220-230V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Frequency 50/60hz, pure sine wave </a:t>
                      </a:r>
                    </a:p>
                    <a:p>
                      <a:pPr marL="171450" indent="-171450" algn="l" latinLnBrk="1">
                        <a:buFont typeface="Arial" panose="020B0604020202020204" pitchFamily="34" charset="0"/>
                        <a:buChar char="•"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Capacity : 6KW</a:t>
                      </a: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5"/>
                  </a:ext>
                </a:extLst>
              </a:tr>
              <a:tr h="691641">
                <a:tc>
                  <a:txBody>
                    <a:bodyPr/>
                    <a:lstStyle/>
                    <a:p>
                      <a:pPr algn="ctr" latinLnBrk="1">
                        <a:spcAft>
                          <a:spcPts val="800"/>
                        </a:spcAft>
                      </a:pPr>
                      <a:r>
                        <a:rPr lang="en-US" sz="1050" b="1" kern="100" dirty="0">
                          <a:effectLst/>
                          <a:latin typeface="+mn-ea"/>
                          <a:ea typeface="+mn-ea"/>
                          <a:cs typeface="Times New Roman" panose="02020603050405020304" pitchFamily="18" charset="0"/>
                        </a:rPr>
                        <a:t> Size</a:t>
                      </a:r>
                      <a:endParaRPr lang="ko-KR" sz="1050" b="1" kern="100" dirty="0">
                        <a:effectLst/>
                        <a:latin typeface="+mn-ea"/>
                        <a:ea typeface="+mn-ea"/>
                        <a:cs typeface="Times New Roman" panose="02020603050405020304" pitchFamily="18" charset="0"/>
                      </a:endParaRPr>
                    </a:p>
                  </a:txBody>
                  <a:tcPr marL="51432" marR="51432" marT="0" marB="0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484x 526 x 351mm (</a:t>
                      </a:r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694x 526 x 351mm (</a:t>
                      </a:r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)</a:t>
                      </a:r>
                    </a:p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1.114x 526 x 351mm (</a:t>
                      </a:r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WxHxD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)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pPr algn="ctr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6"/>
                  </a:ext>
                </a:extLst>
              </a:tr>
              <a:tr h="580086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Weight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40.0 kg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    55.0 kg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           </a:t>
                      </a:r>
                    </a:p>
                    <a:p>
                      <a:pPr marL="0" marR="0" lvl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             95.0 kg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endParaRPr lang="ko-KR" altLang="en-US" dirty="0"/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7"/>
                  </a:ext>
                </a:extLst>
              </a:tr>
              <a:tr h="549943">
                <a:tc>
                  <a:txBody>
                    <a:bodyPr/>
                    <a:lstStyle/>
                    <a:p>
                      <a:pPr algn="ctr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Communication 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   WIFI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marL="0" marR="0" indent="0" algn="l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en-US" altLang="ko-KR" sz="1050" b="1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          WIFI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r>
                        <a:rPr lang="ko-KR" altLang="en-US" sz="1050" b="1" dirty="0">
                          <a:latin typeface="+mn-ea"/>
                          <a:ea typeface="+mn-ea"/>
                        </a:rPr>
                        <a:t> </a:t>
                      </a: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r>
                        <a:rPr lang="en-US" altLang="ko-KR" sz="1400" b="1" dirty="0">
                          <a:latin typeface="+mn-ea"/>
                          <a:ea typeface="+mn-ea"/>
                        </a:rPr>
                        <a:t>                </a:t>
                      </a:r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WIFI</a:t>
                      </a:r>
                      <a:endParaRPr lang="ko-KR" altLang="en-US" sz="1050" dirty="0"/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8"/>
                  </a:ext>
                </a:extLst>
              </a:tr>
              <a:tr h="973557">
                <a:tc>
                  <a:txBody>
                    <a:bodyPr/>
                    <a:lstStyle/>
                    <a:p>
                      <a:pPr marL="0" marR="0" lvl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ko-KR" sz="1050" b="1" dirty="0" err="1">
                          <a:latin typeface="+mn-ea"/>
                          <a:ea typeface="+mn-ea"/>
                        </a:rPr>
                        <a:t>Etc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pPr algn="l" latinLnBrk="1"/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tc>
                  <a:txBody>
                    <a:bodyPr/>
                    <a:lstStyle/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Option: </a:t>
                      </a:r>
                    </a:p>
                    <a:p>
                      <a:pPr algn="l" latinLnBrk="1"/>
                      <a:r>
                        <a:rPr lang="en-US" altLang="ko-KR" sz="1050" b="1" dirty="0">
                          <a:latin typeface="+mn-ea"/>
                          <a:ea typeface="+mn-ea"/>
                        </a:rPr>
                        <a:t>Each cell voltage, temperature, SOH, DOD</a:t>
                      </a: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  <a:p>
                      <a:pPr marL="0" marR="0" indent="0" algn="ctr" defTabSz="685800" rtl="0" eaLnBrk="1" fontAlgn="auto" latinLnBrk="1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endParaRPr lang="ko-KR" altLang="en-US" sz="1050" b="1" dirty="0">
                        <a:latin typeface="+mn-ea"/>
                        <a:ea typeface="+mn-ea"/>
                      </a:endParaRPr>
                    </a:p>
                  </a:txBody>
                  <a:tcPr marL="68576" marR="68576" marT="34292" marB="34292" anchor="ctr"/>
                </a:tc>
                <a:extLst>
                  <a:ext uri="{0D108BD9-81ED-4DB2-BD59-A6C34878D82A}">
                    <a16:rowId xmlns:a16="http://schemas.microsoft.com/office/drawing/2014/main" val="10009"/>
                  </a:ext>
                </a:extLst>
              </a:tr>
            </a:tbl>
          </a:graphicData>
        </a:graphic>
      </p:graphicFrame>
      <p:sp>
        <p:nvSpPr>
          <p:cNvPr id="6" name="TextBox 5">
            <a:extLst>
              <a:ext uri="{FF2B5EF4-FFF2-40B4-BE49-F238E27FC236}">
                <a16:creationId xmlns:a16="http://schemas.microsoft.com/office/drawing/2014/main" id="{C079CAE8-DE97-C4ED-04A5-8383C3842BFD}"/>
              </a:ext>
            </a:extLst>
          </p:cNvPr>
          <p:cNvSpPr txBox="1"/>
          <p:nvPr/>
        </p:nvSpPr>
        <p:spPr>
          <a:xfrm>
            <a:off x="543131" y="627336"/>
            <a:ext cx="5976664" cy="338554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defRPr/>
            </a:pPr>
            <a:r>
              <a:rPr lang="en-US" altLang="ko-KR" sz="1600" dirty="0">
                <a:latin typeface="+mn-ea"/>
                <a:ea typeface="+mn-ea"/>
              </a:rPr>
              <a:t>  </a:t>
            </a:r>
            <a:r>
              <a:rPr lang="en-US" altLang="ko-KR" sz="1600" b="1" u="sng" dirty="0">
                <a:latin typeface="+mn-ea"/>
                <a:ea typeface="+mn-ea"/>
              </a:rPr>
              <a:t>Capacity 4-Type, </a:t>
            </a:r>
            <a:r>
              <a:rPr lang="en-US" altLang="ko-KR" sz="1600" b="1" u="sng" dirty="0">
                <a:latin typeface="+mn-ea"/>
              </a:rPr>
              <a:t>Specification </a:t>
            </a:r>
            <a:endParaRPr lang="ko-KR" altLang="en-US" sz="1600" b="1" u="sng" dirty="0">
              <a:latin typeface="+mn-ea"/>
            </a:endParaRPr>
          </a:p>
        </p:txBody>
      </p:sp>
      <p:pic>
        <p:nvPicPr>
          <p:cNvPr id="9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2466982" y="2626325"/>
            <a:ext cx="57030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3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7792970" y="2626325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4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7199661" y="2610208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6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5370044" y="2610208"/>
            <a:ext cx="57030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7" name="Picture 7"/>
          <p:cNvPicPr>
            <a:picLocks noChangeAspect="1" noChangeArrowheads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3904" t="7596" r="33977" b="5906"/>
          <a:stretch/>
        </p:blipFill>
        <p:spPr bwMode="auto">
          <a:xfrm>
            <a:off x="8444622" y="2610208"/>
            <a:ext cx="570304" cy="79208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8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4562210" y="2626325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" name="Picture 5"/>
          <p:cNvPicPr>
            <a:picLocks noChangeAspect="1" noChangeArrowheads="1"/>
          </p:cNvPicPr>
          <p:nvPr/>
        </p:nvPicPr>
        <p:blipFill rotWithShape="1"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35674" t="4722" r="37571" b="5320"/>
          <a:stretch/>
        </p:blipFill>
        <p:spPr bwMode="auto">
          <a:xfrm>
            <a:off x="6617021" y="2626325"/>
            <a:ext cx="465106" cy="80618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25400">
                <a:solidFill>
                  <a:srgbClr val="000000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270652562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lnDef>
      <a:spPr>
        <a:ln w="57150">
          <a:solidFill>
            <a:schemeClr val="tx1"/>
          </a:solidFill>
          <a:headEnd type="none" w="med" len="med"/>
          <a:tailEnd type="none" w="med" len="med"/>
        </a:ln>
      </a:spPr>
      <a:bodyPr/>
      <a:lstStyle/>
      <a:style>
        <a:lnRef idx="1">
          <a:schemeClr val="accent1"/>
        </a:lnRef>
        <a:fillRef idx="0">
          <a:schemeClr val="accent1"/>
        </a:fillRef>
        <a:effectRef idx="0">
          <a:schemeClr val="accent1"/>
        </a:effectRef>
        <a:fontRef idx="minor">
          <a:schemeClr val="tx1"/>
        </a:fontRef>
      </a:style>
    </a:lnDef>
  </a:objectDefaults>
  <a:extraClrSchemeLst/>
</a:theme>
</file>

<file path=ppt/theme/theme2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테마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맑은 고딕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12168</TotalTime>
  <Words>1023</Words>
  <Application>Microsoft Office PowerPoint</Application>
  <PresentationFormat>사용자 지정</PresentationFormat>
  <Paragraphs>259</Paragraphs>
  <Slides>7</Slides>
  <Notes>0</Notes>
  <HiddenSlides>0</HiddenSlides>
  <MMClips>0</MMClips>
  <ScaleCrop>false</ScaleCrop>
  <HeadingPairs>
    <vt:vector size="6" baseType="variant">
      <vt:variant>
        <vt:lpstr>사용한 글꼴</vt:lpstr>
      </vt:variant>
      <vt:variant>
        <vt:i4>6</vt:i4>
      </vt:variant>
      <vt:variant>
        <vt:lpstr>테마</vt:lpstr>
      </vt:variant>
      <vt:variant>
        <vt:i4>1</vt:i4>
      </vt:variant>
      <vt:variant>
        <vt:lpstr>슬라이드 제목</vt:lpstr>
      </vt:variant>
      <vt:variant>
        <vt:i4>7</vt:i4>
      </vt:variant>
    </vt:vector>
  </HeadingPairs>
  <TitlesOfParts>
    <vt:vector size="14" baseType="lpstr">
      <vt:lpstr>Arial Unicode MS</vt:lpstr>
      <vt:lpstr>맑은 고딕</vt:lpstr>
      <vt:lpstr>함초롬바탕</vt:lpstr>
      <vt:lpstr>Arial</vt:lpstr>
      <vt:lpstr>Calibri</vt:lpstr>
      <vt:lpstr>Wingdings</vt:lpstr>
      <vt:lpstr>Office 테마</vt:lpstr>
      <vt:lpstr>All-in-one Home ESS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  <vt:lpstr>PowerPoint 프레젠테이션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슬라이드 1</dc:title>
  <dc:creator>samkie</dc:creator>
  <cp:lastModifiedBy>bs yun</cp:lastModifiedBy>
  <cp:revision>1913</cp:revision>
  <cp:lastPrinted>2025-02-20T01:33:02Z</cp:lastPrinted>
  <dcterms:created xsi:type="dcterms:W3CDTF">2015-10-07T01:05:55Z</dcterms:created>
  <dcterms:modified xsi:type="dcterms:W3CDTF">2025-04-19T08:05:40Z</dcterms:modified>
</cp:coreProperties>
</file>