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480" r:id="rId2"/>
    <p:sldId id="482" r:id="rId3"/>
    <p:sldId id="483" r:id="rId4"/>
    <p:sldId id="473" r:id="rId5"/>
    <p:sldId id="477" r:id="rId6"/>
    <p:sldId id="478" r:id="rId7"/>
    <p:sldId id="476" r:id="rId8"/>
  </p:sldIdLst>
  <p:sldSz cx="9906000" cy="13208000"/>
  <p:notesSz cx="6735763" cy="9866313"/>
  <p:defaultTextStyle>
    <a:defPPr>
      <a:defRPr lang="ko-KR"/>
    </a:defPPr>
    <a:lvl1pPr marL="0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61" userDrawn="1">
          <p15:clr>
            <a:srgbClr val="A4A3A4"/>
          </p15:clr>
        </p15:guide>
        <p15:guide id="2" pos="312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228E"/>
    <a:srgbClr val="EBD031"/>
    <a:srgbClr val="FD908D"/>
    <a:srgbClr val="FDFEE6"/>
    <a:srgbClr val="FFFFCC"/>
    <a:srgbClr val="2D832F"/>
    <a:srgbClr val="32504F"/>
    <a:srgbClr val="CCCC00"/>
    <a:srgbClr val="FFFF66"/>
    <a:srgbClr val="C4C4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보통 스타일 4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보통 스타일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9769" autoAdjust="0"/>
  </p:normalViewPr>
  <p:slideViewPr>
    <p:cSldViewPr>
      <p:cViewPr>
        <p:scale>
          <a:sx n="162" d="100"/>
          <a:sy n="162" d="100"/>
        </p:scale>
        <p:origin x="-1210" y="-6576"/>
      </p:cViewPr>
      <p:guideLst>
        <p:guide orient="horz" pos="4161"/>
        <p:guide pos="3122"/>
      </p:guideLst>
    </p:cSldViewPr>
  </p:slideViewPr>
  <p:outlineViewPr>
    <p:cViewPr>
      <p:scale>
        <a:sx n="33" d="100"/>
        <a:sy n="33" d="100"/>
      </p:scale>
      <p:origin x="252" y="14502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-24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565" cy="493868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14626" y="0"/>
            <a:ext cx="2919565" cy="493868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r">
              <a:defRPr sz="1200"/>
            </a:lvl1pPr>
          </a:lstStyle>
          <a:p>
            <a:fld id="{A3AA1A7E-6CDE-4215-BA1E-298A16BAC245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0869"/>
            <a:ext cx="2919565" cy="493867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14626" y="9370869"/>
            <a:ext cx="2919565" cy="493867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r">
              <a:defRPr sz="1200"/>
            </a:lvl1pPr>
          </a:lstStyle>
          <a:p>
            <a:fld id="{E60E394C-416A-4773-893B-679E6870C73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6737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565" cy="493868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4626" y="0"/>
            <a:ext cx="2919565" cy="493868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r">
              <a:defRPr sz="1200"/>
            </a:lvl1pPr>
          </a:lstStyle>
          <a:p>
            <a:fld id="{4E1DCF6B-CBBA-4E66-9517-711832B523E6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19313" y="1233488"/>
            <a:ext cx="24971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54" tIns="45377" rIns="90754" bIns="45377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262" y="4747760"/>
            <a:ext cx="5389240" cy="3884673"/>
          </a:xfrm>
          <a:prstGeom prst="rect">
            <a:avLst/>
          </a:prstGeom>
        </p:spPr>
        <p:txBody>
          <a:bodyPr vert="horz" lIns="90754" tIns="45377" rIns="90754" bIns="45377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2445"/>
            <a:ext cx="2919565" cy="493868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4626" y="9372445"/>
            <a:ext cx="2919565" cy="493868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r">
              <a:defRPr sz="1200"/>
            </a:lvl1pPr>
          </a:lstStyle>
          <a:p>
            <a:fld id="{4F2BEDDC-7DA2-4AA4-BF20-93551BEFA48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1650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4103058"/>
            <a:ext cx="8420100" cy="283115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7484536"/>
            <a:ext cx="6934200" cy="337537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4218-FE0C-4033-BBF1-7B8E5C8C867B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802EF-8FF9-4D68-B4E7-6C48604A60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4218-FE0C-4033-BBF1-7B8E5C8C867B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802EF-8FF9-4D68-B4E7-6C48604A60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5386387" y="764352"/>
            <a:ext cx="1671638" cy="1627763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71485" y="764352"/>
            <a:ext cx="4849814" cy="1627763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4218-FE0C-4033-BBF1-7B8E5C8C867B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802EF-8FF9-4D68-B4E7-6C48604A60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4218-FE0C-4033-BBF1-7B8E5C8C867B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802EF-8FF9-4D68-B4E7-6C48604A60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6" y="8487365"/>
            <a:ext cx="8420100" cy="26232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6" y="5598130"/>
            <a:ext cx="8420100" cy="2889249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4218-FE0C-4033-BBF1-7B8E5C8C867B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802EF-8FF9-4D68-B4E7-6C48604A60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71479" y="4451601"/>
            <a:ext cx="3260725" cy="125904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797304" y="4451601"/>
            <a:ext cx="3260725" cy="125904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4218-FE0C-4033-BBF1-7B8E5C8C867B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802EF-8FF9-4D68-B4E7-6C48604A60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528932"/>
            <a:ext cx="8915400" cy="2201333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4" y="2956515"/>
            <a:ext cx="4376870" cy="123213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4" y="4188648"/>
            <a:ext cx="4376870" cy="76098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22" y="2956515"/>
            <a:ext cx="4378589" cy="123213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22" y="4188648"/>
            <a:ext cx="4378589" cy="76098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4218-FE0C-4033-BBF1-7B8E5C8C867B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802EF-8FF9-4D68-B4E7-6C48604A60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4218-FE0C-4033-BBF1-7B8E5C8C867B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802EF-8FF9-4D68-B4E7-6C48604A60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4218-FE0C-4033-BBF1-7B8E5C8C867B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802EF-8FF9-4D68-B4E7-6C48604A60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12" y="525875"/>
            <a:ext cx="3259006" cy="2238023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81" y="525890"/>
            <a:ext cx="5537730" cy="1127266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12" y="2763899"/>
            <a:ext cx="3259006" cy="903464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4218-FE0C-4033-BBF1-7B8E5C8C867B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802EF-8FF9-4D68-B4E7-6C48604A60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9245600"/>
            <a:ext cx="5943600" cy="1091496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1180159"/>
            <a:ext cx="5943600" cy="792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10337096"/>
            <a:ext cx="5943600" cy="1550104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4218-FE0C-4033-BBF1-7B8E5C8C867B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802EF-8FF9-4D68-B4E7-6C48604A60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528932"/>
            <a:ext cx="8915400" cy="22013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3081870"/>
            <a:ext cx="8915400" cy="8716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1" y="12241875"/>
            <a:ext cx="2311400" cy="7032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54218-FE0C-4033-BBF1-7B8E5C8C867B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1" y="12241875"/>
            <a:ext cx="3136900" cy="7032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12241875"/>
            <a:ext cx="2311400" cy="7032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802EF-8FF9-4D68-B4E7-6C48604A60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685800" rtl="0" eaLnBrk="1" latinLnBrk="1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1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emf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emf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7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1.png"/><Relationship Id="rId5" Type="http://schemas.openxmlformats.org/officeDocument/2006/relationships/image" Target="../media/image10.png"/><Relationship Id="rId4" Type="http://schemas.openxmlformats.org/officeDocument/2006/relationships/image" Target="../media/image9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png"/><Relationship Id="rId2" Type="http://schemas.openxmlformats.org/officeDocument/2006/relationships/image" Target="../media/image14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3367" y="2404308"/>
            <a:ext cx="7201921" cy="1166825"/>
          </a:xfrm>
        </p:spPr>
        <p:txBody>
          <a:bodyPr/>
          <a:lstStyle/>
          <a:p>
            <a:pPr algn="l"/>
            <a:r>
              <a:rPr lang="en-US" altLang="ko-KR" dirty="0"/>
              <a:t>All-in-one Home ESS</a:t>
            </a:r>
            <a:endParaRPr lang="ko-KR" altLang="en-US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11" y="3579664"/>
            <a:ext cx="9077389" cy="5472608"/>
          </a:xfrm>
          <a:prstGeom prst="rect">
            <a:avLst/>
          </a:prstGeom>
        </p:spPr>
      </p:pic>
      <p:pic>
        <p:nvPicPr>
          <p:cNvPr id="10" name="그림 9"/>
          <p:cNvPicPr>
            <a:picLocks noChangeAspect="1"/>
          </p:cNvPicPr>
          <p:nvPr/>
        </p:nvPicPr>
        <p:blipFill>
          <a:blip r:embed="rId3" cstate="print"/>
          <a:stretch>
            <a:fillRect/>
          </a:stretch>
        </p:blipFill>
        <p:spPr>
          <a:xfrm>
            <a:off x="5673080" y="627336"/>
            <a:ext cx="3633757" cy="642207"/>
          </a:xfrm>
          <a:prstGeom prst="rect">
            <a:avLst/>
          </a:prstGeom>
        </p:spPr>
      </p:pic>
      <p:sp>
        <p:nvSpPr>
          <p:cNvPr id="13" name="제목 1"/>
          <p:cNvSpPr txBox="1">
            <a:spLocks/>
          </p:cNvSpPr>
          <p:nvPr/>
        </p:nvSpPr>
        <p:spPr>
          <a:xfrm>
            <a:off x="4448943" y="10060384"/>
            <a:ext cx="4857893" cy="2227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1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ko-KR" dirty="0"/>
              <a:t>2.6kW ~ 10kW</a:t>
            </a:r>
          </a:p>
          <a:p>
            <a:pPr algn="r"/>
            <a:r>
              <a:rPr lang="en-US" altLang="ko-KR" dirty="0"/>
              <a:t> </a:t>
            </a:r>
          </a:p>
          <a:p>
            <a:pPr algn="r"/>
            <a:r>
              <a:rPr lang="en-US" altLang="ko-KR" dirty="0"/>
              <a:t>All-in-one Home Energy Storage Systems</a:t>
            </a:r>
            <a:endParaRPr lang="ko-KR" altLang="en-US" dirty="0"/>
          </a:p>
        </p:txBody>
      </p:sp>
      <p:pic>
        <p:nvPicPr>
          <p:cNvPr id="3" name="Picture 7">
            <a:extLst>
              <a:ext uri="{FF2B5EF4-FFF2-40B4-BE49-F238E27FC236}">
                <a16:creationId xmlns:a16="http://schemas.microsoft.com/office/drawing/2014/main" id="{BB734F29-1AAE-1659-5F1C-96B480E711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04" t="7596" r="33977" b="5906"/>
          <a:stretch/>
        </p:blipFill>
        <p:spPr bwMode="auto">
          <a:xfrm>
            <a:off x="4664968" y="6243960"/>
            <a:ext cx="1120111" cy="194421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1985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763445" y="1185727"/>
            <a:ext cx="187423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/>
              <a:t>주요 특징 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23597" y="396641"/>
            <a:ext cx="1380360" cy="243956"/>
          </a:xfrm>
          <a:prstGeom prst="rect">
            <a:avLst/>
          </a:prstGeom>
        </p:spPr>
      </p:pic>
      <p:cxnSp>
        <p:nvCxnSpPr>
          <p:cNvPr id="68" name="직선 연결선 67"/>
          <p:cNvCxnSpPr/>
          <p:nvPr/>
        </p:nvCxnSpPr>
        <p:spPr>
          <a:xfrm flipV="1">
            <a:off x="2637676" y="1834558"/>
            <a:ext cx="7401043" cy="3920"/>
          </a:xfrm>
          <a:prstGeom prst="line">
            <a:avLst/>
          </a:prstGeom>
          <a:ln w="28575">
            <a:solidFill>
              <a:schemeClr val="accent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16496" y="280494"/>
            <a:ext cx="138565" cy="62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3600"/>
          </a:p>
        </p:txBody>
      </p:sp>
      <p:sp>
        <p:nvSpPr>
          <p:cNvPr id="4" name="직사각형 3"/>
          <p:cNvSpPr/>
          <p:nvPr/>
        </p:nvSpPr>
        <p:spPr>
          <a:xfrm>
            <a:off x="992559" y="1889155"/>
            <a:ext cx="8511397" cy="48320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285750" lvl="0" indent="-285750">
              <a:lnSpc>
                <a:spcPct val="200000"/>
              </a:lnSpc>
              <a:buFontTx/>
              <a:buChar char="◊"/>
            </a:pPr>
            <a:r>
              <a:rPr lang="ko-KR" altLang="en-US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다양한 보호기능 내장 </a:t>
            </a:r>
            <a:endParaRPr lang="en-US" altLang="ko-KR" sz="1600" b="1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 스마트 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BMS 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내장으로 </a:t>
            </a:r>
            <a:r>
              <a:rPr lang="ko-KR" altLang="en-US" sz="1400" dirty="0" err="1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과충전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400" dirty="0" err="1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과방전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과전류 보호 기능 제공</a:t>
            </a:r>
            <a:endParaRPr lang="en-US" altLang="ko-KR" sz="1600" b="1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285750" lvl="0" indent="-285750">
              <a:lnSpc>
                <a:spcPct val="200000"/>
              </a:lnSpc>
              <a:buFontTx/>
              <a:buChar char="◊"/>
            </a:pPr>
            <a:r>
              <a:rPr lang="ko-KR" altLang="en-US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내구성과 신뢰성</a:t>
            </a:r>
            <a:endParaRPr lang="en-US" altLang="ko-KR" sz="1600" b="1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    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2,3</a:t>
            </a:r>
            <a:r>
              <a:rPr lang="ko-KR" altLang="en-US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년 주기 배터리 교체 없이 긴 수명과 안정적인 성능 유지</a:t>
            </a:r>
            <a:r>
              <a:rPr lang="en-US" altLang="ko-KR" sz="1400" dirty="0"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endParaRPr lang="en-US" altLang="ko-KR" sz="16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285750" lvl="0" indent="-285750">
              <a:lnSpc>
                <a:spcPct val="200000"/>
              </a:lnSpc>
              <a:buFontTx/>
              <a:buChar char="◊"/>
            </a:pPr>
            <a:r>
              <a:rPr lang="ko-KR" altLang="en-US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원격모니터링 및 관리기능 내장 </a:t>
            </a:r>
            <a:endParaRPr lang="en-US" altLang="ko-KR" sz="1600" b="1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6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 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배터리 상태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전압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전류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온도 등을 실시간으로 적용 가능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endParaRPr lang="en-US" altLang="ko-KR" sz="1600" b="1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285750" lvl="0" indent="-285750">
              <a:lnSpc>
                <a:spcPct val="200000"/>
              </a:lnSpc>
              <a:buFontTx/>
              <a:buChar char="◊"/>
            </a:pPr>
            <a:r>
              <a:rPr lang="ko-KR" altLang="en-US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편리한 유지보수관리</a:t>
            </a:r>
            <a:endParaRPr lang="en-US" altLang="ko-KR" sz="1600" b="1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  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WIFI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연결을 통한 원격관리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, 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시스템 유지 비용 절감</a:t>
            </a:r>
            <a:endParaRPr lang="en-US" altLang="ko-KR" sz="1400" b="1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marL="285750" lvl="0" indent="-285750">
              <a:lnSpc>
                <a:spcPct val="200000"/>
              </a:lnSpc>
              <a:buFontTx/>
              <a:buChar char="◊"/>
            </a:pPr>
            <a:r>
              <a:rPr lang="ko-KR" altLang="en-US" sz="16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안전하고 효율적인 배터리셀관리기능</a:t>
            </a:r>
            <a:endParaRPr lang="en-US" altLang="ko-KR" sz="1600" b="1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 lvl="0">
              <a:lnSpc>
                <a:spcPct val="200000"/>
              </a:lnSpc>
            </a:pPr>
            <a:r>
              <a:rPr lang="en-US" altLang="ko-KR" sz="1400" b="1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    </a:t>
            </a:r>
            <a:r>
              <a:rPr lang="ko-KR" altLang="en-US" sz="1400" dirty="0" err="1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셀별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400" dirty="0" err="1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착탈식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설계로 </a:t>
            </a:r>
            <a:r>
              <a:rPr lang="en-US" altLang="ko-KR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 </a:t>
            </a:r>
            <a:r>
              <a:rPr lang="ko-KR" altLang="en-US" sz="1400" dirty="0">
                <a:solidFill>
                  <a:prstClr val="black"/>
                </a:solidFill>
                <a:latin typeface="나눔고딕" panose="020D0604000000000000" pitchFamily="50" charset="-127"/>
                <a:ea typeface="나눔고딕" panose="020D0604000000000000" pitchFamily="50" charset="-127"/>
              </a:rPr>
              <a:t>불량 셀 만 교체 가능</a:t>
            </a:r>
            <a:endParaRPr lang="en-US" altLang="ko-KR" sz="1400" b="1" dirty="0">
              <a:solidFill>
                <a:prstClr val="black"/>
              </a:solidFill>
              <a:latin typeface="나눔고딕" panose="020D0604000000000000" pitchFamily="50" charset="-127"/>
              <a:ea typeface="나눔고딕" panose="020D0604000000000000" pitchFamily="50" charset="-127"/>
            </a:endParaRPr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83945" y="7324080"/>
            <a:ext cx="8257544" cy="488800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53951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1007467" y="5523880"/>
            <a:ext cx="8323112" cy="4759148"/>
          </a:xfrm>
          <a:prstGeom prst="rect">
            <a:avLst/>
          </a:prstGeom>
        </p:spPr>
      </p:pic>
      <p:sp>
        <p:nvSpPr>
          <p:cNvPr id="6" name="TextBox 5"/>
          <p:cNvSpPr txBox="1"/>
          <p:nvPr/>
        </p:nvSpPr>
        <p:spPr>
          <a:xfrm>
            <a:off x="687313" y="2525333"/>
            <a:ext cx="1961431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ko-KR" altLang="en-US" sz="1800" b="1" u="sng" dirty="0"/>
              <a:t>시스템 연결도</a:t>
            </a:r>
            <a:r>
              <a:rPr lang="en-US" altLang="ko-KR" sz="1800" b="1" u="sng" dirty="0"/>
              <a:t> </a:t>
            </a:r>
            <a:endParaRPr lang="ko-KR" altLang="en-US" sz="1800" b="1" u="sng" dirty="0"/>
          </a:p>
        </p:txBody>
      </p:sp>
      <p:sp>
        <p:nvSpPr>
          <p:cNvPr id="19" name="직사각형 18"/>
          <p:cNvSpPr/>
          <p:nvPr/>
        </p:nvSpPr>
        <p:spPr>
          <a:xfrm>
            <a:off x="992560" y="3321103"/>
            <a:ext cx="8323112" cy="18815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600" b="1" dirty="0">
                <a:solidFill>
                  <a:prstClr val="black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친 환경적이고 유지보수가 적음</a:t>
            </a:r>
            <a:endParaRPr lang="en-US" altLang="ko-KR" sz="1600" b="1" dirty="0">
              <a:solidFill>
                <a:prstClr val="black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600" b="1" dirty="0">
                <a:latin typeface="굴림" panose="020B0600000101010101" pitchFamily="50" charset="-127"/>
                <a:ea typeface="굴림" panose="020B0600000101010101" pitchFamily="50" charset="-127"/>
              </a:rPr>
              <a:t>설치 용이성 </a:t>
            </a:r>
            <a:r>
              <a:rPr lang="en-US" altLang="ko-KR" sz="1600" b="1" dirty="0">
                <a:latin typeface="굴림" panose="020B0600000101010101" pitchFamily="50" charset="-127"/>
                <a:ea typeface="굴림" panose="020B0600000101010101" pitchFamily="50" charset="-127"/>
              </a:rPr>
              <a:t>: ALL-IN-ONE </a:t>
            </a:r>
            <a:r>
              <a:rPr lang="ko-KR" altLang="en-US" sz="1600" b="1" dirty="0">
                <a:latin typeface="굴림" panose="020B0600000101010101" pitchFamily="50" charset="-127"/>
                <a:ea typeface="굴림" panose="020B0600000101010101" pitchFamily="50" charset="-127"/>
              </a:rPr>
              <a:t>설계로 이동 및 설치가 용이</a:t>
            </a:r>
            <a:endParaRPr lang="en-US" altLang="ko-KR" sz="16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600" b="1" dirty="0">
                <a:latin typeface="굴림" panose="020B0600000101010101" pitchFamily="50" charset="-127"/>
                <a:ea typeface="굴림" panose="020B0600000101010101" pitchFamily="50" charset="-127"/>
              </a:rPr>
              <a:t>고출력 및 긴 수명 </a:t>
            </a:r>
            <a:r>
              <a:rPr lang="en-US" altLang="ko-KR" sz="1600" b="1" dirty="0">
                <a:latin typeface="굴림" panose="020B0600000101010101" pitchFamily="50" charset="-127"/>
                <a:ea typeface="굴림" panose="020B0600000101010101" pitchFamily="50" charset="-127"/>
              </a:rPr>
              <a:t>15.000</a:t>
            </a:r>
            <a:r>
              <a:rPr lang="ko-KR" altLang="en-US" sz="1600" b="1" dirty="0">
                <a:latin typeface="굴림" panose="020B0600000101010101" pitchFamily="50" charset="-127"/>
                <a:ea typeface="굴림" panose="020B0600000101010101" pitchFamily="50" charset="-127"/>
              </a:rPr>
              <a:t>회 이상의 충</a:t>
            </a:r>
            <a:r>
              <a:rPr lang="en-US" altLang="ko-KR" sz="1600" b="1" dirty="0">
                <a:latin typeface="굴림" panose="020B0600000101010101" pitchFamily="50" charset="-127"/>
                <a:ea typeface="굴림" panose="020B0600000101010101" pitchFamily="50" charset="-127"/>
              </a:rPr>
              <a:t>.</a:t>
            </a:r>
            <a:r>
              <a:rPr lang="ko-KR" altLang="en-US" sz="1600" b="1" dirty="0">
                <a:latin typeface="굴림" panose="020B0600000101010101" pitchFamily="50" charset="-127"/>
                <a:ea typeface="굴림" panose="020B0600000101010101" pitchFamily="50" charset="-127"/>
              </a:rPr>
              <a:t>방전 사이클 가능</a:t>
            </a:r>
            <a:endParaRPr lang="en-US" altLang="ko-KR" sz="1600" b="1" dirty="0"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34290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600" b="1" dirty="0">
                <a:solidFill>
                  <a:prstClr val="black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다목적 활용 가능 </a:t>
            </a:r>
            <a:r>
              <a:rPr lang="en-US" altLang="ko-KR" sz="1600" b="1" dirty="0">
                <a:solidFill>
                  <a:prstClr val="black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 </a:t>
            </a:r>
            <a:r>
              <a:rPr lang="ko-KR" altLang="en-US" sz="1600" b="1" dirty="0">
                <a:solidFill>
                  <a:prstClr val="black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태양광 </a:t>
            </a:r>
            <a:r>
              <a:rPr lang="en-US" altLang="ko-KR" sz="1600" b="1" dirty="0">
                <a:solidFill>
                  <a:prstClr val="black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ESS, </a:t>
            </a:r>
            <a:r>
              <a:rPr lang="ko-KR" altLang="en-US" sz="1600" b="1" dirty="0">
                <a:solidFill>
                  <a:prstClr val="black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선박용</a:t>
            </a:r>
            <a:r>
              <a:rPr lang="en-US" altLang="ko-KR" sz="1600" b="1" dirty="0">
                <a:solidFill>
                  <a:prstClr val="black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</a:t>
            </a:r>
            <a:r>
              <a:rPr lang="ko-KR" altLang="en-US" sz="1600" b="1" dirty="0">
                <a:solidFill>
                  <a:prstClr val="black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통신서버</a:t>
            </a:r>
            <a:r>
              <a:rPr lang="en-US" altLang="ko-KR" sz="1600" b="1" dirty="0">
                <a:solidFill>
                  <a:prstClr val="black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</a:t>
            </a:r>
            <a:r>
              <a:rPr lang="ko-KR" altLang="en-US" sz="1600" b="1" dirty="0">
                <a:solidFill>
                  <a:prstClr val="black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병원</a:t>
            </a:r>
            <a:r>
              <a:rPr lang="en-US" altLang="ko-KR" sz="1600" b="1" dirty="0">
                <a:solidFill>
                  <a:prstClr val="black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, UPS,</a:t>
            </a:r>
            <a:r>
              <a:rPr lang="ko-KR" altLang="en-US" sz="1600" b="1" dirty="0">
                <a:solidFill>
                  <a:prstClr val="black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기타</a:t>
            </a:r>
            <a:r>
              <a:rPr lang="en-US" altLang="ko-KR" sz="1600" b="1" dirty="0">
                <a:solidFill>
                  <a:prstClr val="black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  <a:r>
              <a:rPr lang="ko-KR" altLang="en-US" sz="1600" b="1" dirty="0">
                <a:solidFill>
                  <a:prstClr val="black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등에 최적화</a:t>
            </a:r>
            <a:endParaRPr lang="en-US" altLang="ko-KR" sz="1600" b="1" dirty="0">
              <a:solidFill>
                <a:prstClr val="black"/>
              </a:solidFill>
              <a:latin typeface="굴림" panose="020B0600000101010101" pitchFamily="50" charset="-127"/>
              <a:ea typeface="굴림" panose="020B0600000101010101" pitchFamily="50" charset="-127"/>
            </a:endParaRPr>
          </a:p>
          <a:p>
            <a:pPr marL="342900" lvl="0" indent="-342900">
              <a:lnSpc>
                <a:spcPct val="150000"/>
              </a:lnSpc>
              <a:buFont typeface="+mj-lt"/>
              <a:buAutoNum type="arabicPeriod"/>
            </a:pPr>
            <a:r>
              <a:rPr lang="ko-KR" altLang="en-US" sz="1600" b="1" dirty="0">
                <a:solidFill>
                  <a:prstClr val="black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예측 유지 보수 지원 가능 </a:t>
            </a:r>
            <a:r>
              <a:rPr lang="en-US" altLang="ko-KR" sz="1600" b="1" dirty="0">
                <a:solidFill>
                  <a:prstClr val="black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: AI </a:t>
            </a:r>
            <a:r>
              <a:rPr lang="ko-KR" altLang="en-US" sz="1600" b="1" dirty="0">
                <a:solidFill>
                  <a:prstClr val="black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기반 분석으로 배터리 상태를 사전 예측 즉시교환 가능 </a:t>
            </a:r>
            <a:r>
              <a:rPr lang="en-US" altLang="ko-KR" sz="1600" b="1" dirty="0">
                <a:solidFill>
                  <a:prstClr val="black"/>
                </a:solidFill>
                <a:latin typeface="굴림" panose="020B0600000101010101" pitchFamily="50" charset="-127"/>
                <a:ea typeface="굴림" panose="020B0600000101010101" pitchFamily="50" charset="-127"/>
              </a:rPr>
              <a:t> </a:t>
            </a:r>
          </a:p>
        </p:txBody>
      </p:sp>
      <p:sp>
        <p:nvSpPr>
          <p:cNvPr id="3" name="포인트가 7개인 별 2"/>
          <p:cNvSpPr/>
          <p:nvPr/>
        </p:nvSpPr>
        <p:spPr>
          <a:xfrm>
            <a:off x="2072680" y="8125546"/>
            <a:ext cx="936103" cy="567714"/>
          </a:xfrm>
          <a:prstGeom prst="star7">
            <a:avLst/>
          </a:prstGeom>
          <a:solidFill>
            <a:srgbClr val="FFFF0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2" name="TextBox 1"/>
          <p:cNvSpPr txBox="1"/>
          <p:nvPr/>
        </p:nvSpPr>
        <p:spPr>
          <a:xfrm>
            <a:off x="2216695" y="8240126"/>
            <a:ext cx="792088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800" b="1" dirty="0"/>
              <a:t>Emergency</a:t>
            </a:r>
          </a:p>
          <a:p>
            <a:r>
              <a:rPr lang="en-US" altLang="ko-KR" sz="800" b="1" dirty="0" err="1"/>
              <a:t>Generater</a:t>
            </a:r>
            <a:endParaRPr lang="ko-KR" altLang="en-US" sz="800" b="1" dirty="0"/>
          </a:p>
        </p:txBody>
      </p:sp>
      <p:cxnSp>
        <p:nvCxnSpPr>
          <p:cNvPr id="8" name="직선 화살표 연결선 7"/>
          <p:cNvCxnSpPr/>
          <p:nvPr/>
        </p:nvCxnSpPr>
        <p:spPr>
          <a:xfrm>
            <a:off x="3080792" y="8432404"/>
            <a:ext cx="383008" cy="3872"/>
          </a:xfrm>
          <a:prstGeom prst="straightConnector1">
            <a:avLst/>
          </a:prstGeom>
          <a:ln w="57150">
            <a:solidFill>
              <a:srgbClr val="FF0000"/>
            </a:solidFill>
            <a:headEnd type="none" w="med" len="med"/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" name="Picture 7">
            <a:extLst>
              <a:ext uri="{FF2B5EF4-FFF2-40B4-BE49-F238E27FC236}">
                <a16:creationId xmlns:a16="http://schemas.microsoft.com/office/drawing/2014/main" id="{3F854DE5-1427-3FC8-4076-95357521FA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04" t="7596" r="33977" b="5906"/>
          <a:stretch/>
        </p:blipFill>
        <p:spPr bwMode="auto">
          <a:xfrm>
            <a:off x="3800872" y="7039920"/>
            <a:ext cx="1944216" cy="273243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" name="Picture 2" descr="의학 수술 - 로열티 프리 수술 벡터 아트">
            <a:extLst>
              <a:ext uri="{FF2B5EF4-FFF2-40B4-BE49-F238E27FC236}">
                <a16:creationId xmlns:a16="http://schemas.microsoft.com/office/drawing/2014/main" id="{C915E41F-71C9-3870-A168-0A37D03FEC93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8383448" y="7252072"/>
            <a:ext cx="912504" cy="804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989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1327533" y="752709"/>
            <a:ext cx="295144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ko-KR" altLang="en-US" sz="2800" b="1" dirty="0" err="1"/>
              <a:t>착탈식</a:t>
            </a:r>
            <a:r>
              <a:rPr lang="ko-KR" altLang="en-US" sz="2800" b="1" dirty="0"/>
              <a:t> 용량 확장</a:t>
            </a:r>
          </a:p>
        </p:txBody>
      </p:sp>
      <p:pic>
        <p:nvPicPr>
          <p:cNvPr id="5" name="그림 4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8193360" y="401078"/>
            <a:ext cx="1380360" cy="243956"/>
          </a:xfrm>
          <a:prstGeom prst="rect">
            <a:avLst/>
          </a:prstGeom>
        </p:spPr>
      </p:pic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16496" y="280494"/>
            <a:ext cx="138565" cy="62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3600"/>
          </a:p>
        </p:txBody>
      </p:sp>
      <p:sp>
        <p:nvSpPr>
          <p:cNvPr id="72" name="TextBox 71"/>
          <p:cNvSpPr txBox="1"/>
          <p:nvPr/>
        </p:nvSpPr>
        <p:spPr>
          <a:xfrm>
            <a:off x="1469673" y="1621745"/>
            <a:ext cx="1107997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ko-KR" altLang="en-US" sz="2400" b="1" u="sng" dirty="0"/>
              <a:t>외형도</a:t>
            </a:r>
          </a:p>
        </p:txBody>
      </p:sp>
      <p:sp>
        <p:nvSpPr>
          <p:cNvPr id="78" name="TextBox 77"/>
          <p:cNvSpPr txBox="1"/>
          <p:nvPr/>
        </p:nvSpPr>
        <p:spPr>
          <a:xfrm>
            <a:off x="2826238" y="8829516"/>
            <a:ext cx="6717167" cy="34447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200000"/>
              </a:lnSpc>
            </a:pPr>
            <a:r>
              <a:rPr lang="ko-KR" altLang="en-US" sz="16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배터리를 </a:t>
            </a:r>
            <a:r>
              <a:rPr lang="ko-KR" altLang="en-US" sz="16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착탈식으로</a:t>
            </a:r>
            <a:r>
              <a:rPr lang="ko-KR" altLang="en-US" sz="16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쉽게 </a:t>
            </a:r>
            <a:r>
              <a:rPr lang="ko-KR" altLang="en-US" sz="16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탈부착이</a:t>
            </a:r>
            <a:r>
              <a:rPr lang="ko-KR" altLang="en-US" sz="16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가능함</a:t>
            </a:r>
            <a:endParaRPr lang="en-US" altLang="ko-KR" sz="16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6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개별 배터리를 감시하여 노후화된 배터리만 손쉽게 교체 가능</a:t>
            </a:r>
            <a:endParaRPr lang="en-US" altLang="ko-KR" sz="16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6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스마트폰 또는 </a:t>
            </a:r>
            <a:r>
              <a:rPr lang="en-US" altLang="ko-KR" sz="16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PC</a:t>
            </a:r>
            <a:r>
              <a:rPr lang="ko-KR" altLang="en-US" sz="16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중앙 감시를 통하여 실시간 배터리 상태 계측 가능</a:t>
            </a:r>
            <a:endParaRPr lang="en-US" altLang="ko-KR" sz="16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6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수배전반 </a:t>
            </a:r>
            <a:r>
              <a:rPr lang="ko-KR" altLang="en-US" sz="1600" b="1" dirty="0" err="1">
                <a:latin typeface="나눔고딕" panose="020D0604000000000000" pitchFamily="50" charset="-127"/>
                <a:ea typeface="나눔고딕" panose="020D0604000000000000" pitchFamily="50" charset="-127"/>
              </a:rPr>
              <a:t>정류기반을</a:t>
            </a:r>
            <a:r>
              <a:rPr lang="ko-KR" altLang="en-US" sz="16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 대체하여 사용가능</a:t>
            </a:r>
            <a:endParaRPr lang="en-US" altLang="ko-KR" sz="16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200000"/>
              </a:lnSpc>
            </a:pPr>
            <a:r>
              <a:rPr lang="ko-KR" altLang="en-US" sz="16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태양광 발전을 통한 충전도 가능</a:t>
            </a:r>
            <a:endParaRPr lang="en-US" altLang="ko-KR" sz="1600" b="1" dirty="0">
              <a:latin typeface="나눔고딕" panose="020D0604000000000000" pitchFamily="50" charset="-127"/>
              <a:ea typeface="나눔고딕" panose="020D0604000000000000" pitchFamily="50" charset="-127"/>
            </a:endParaRPr>
          </a:p>
          <a:p>
            <a:pPr>
              <a:lnSpc>
                <a:spcPct val="200000"/>
              </a:lnSpc>
            </a:pPr>
            <a:r>
              <a:rPr lang="en-US" altLang="ko-KR" sz="16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AC / DC</a:t>
            </a:r>
            <a:r>
              <a:rPr lang="ko-KR" altLang="en-US" sz="16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출력을 지원 </a:t>
            </a:r>
            <a:r>
              <a:rPr lang="en-US" altLang="ko-KR" sz="16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(AC220V or DC110V)</a:t>
            </a:r>
          </a:p>
          <a:p>
            <a:pPr>
              <a:lnSpc>
                <a:spcPct val="200000"/>
              </a:lnSpc>
            </a:pPr>
            <a:r>
              <a:rPr lang="ko-KR" altLang="en-US" sz="16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무선 </a:t>
            </a:r>
            <a:r>
              <a:rPr lang="en-US" altLang="ko-KR" sz="16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WIFI</a:t>
            </a:r>
            <a:r>
              <a:rPr lang="ko-KR" altLang="en-US" sz="1600" b="1" dirty="0">
                <a:latin typeface="나눔고딕" panose="020D0604000000000000" pitchFamily="50" charset="-127"/>
                <a:ea typeface="나눔고딕" panose="020D0604000000000000" pitchFamily="50" charset="-127"/>
              </a:rPr>
              <a:t>지원</a:t>
            </a:r>
          </a:p>
        </p:txBody>
      </p:sp>
      <p:pic>
        <p:nvPicPr>
          <p:cNvPr id="39" name="Picture 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04" t="7596" r="33977" b="5906"/>
          <a:stretch/>
        </p:blipFill>
        <p:spPr bwMode="auto">
          <a:xfrm>
            <a:off x="3813757" y="1951552"/>
            <a:ext cx="1120111" cy="15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4" t="4722" r="37571" b="5320"/>
          <a:stretch/>
        </p:blipFill>
        <p:spPr bwMode="auto">
          <a:xfrm>
            <a:off x="5603941" y="4099291"/>
            <a:ext cx="947021" cy="1641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모서리가 둥근 직사각형 8"/>
          <p:cNvSpPr/>
          <p:nvPr/>
        </p:nvSpPr>
        <p:spPr>
          <a:xfrm>
            <a:off x="1458760" y="2873022"/>
            <a:ext cx="1360656" cy="489776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</a:rPr>
              <a:t>2.6 kW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3" name="모서리가 둥근 직사각형 42"/>
          <p:cNvSpPr/>
          <p:nvPr/>
        </p:nvSpPr>
        <p:spPr>
          <a:xfrm>
            <a:off x="1465582" y="4768146"/>
            <a:ext cx="1360656" cy="489776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</a:rPr>
              <a:t>5.2 kW</a:t>
            </a:r>
            <a:endParaRPr lang="ko-KR" altLang="en-US" dirty="0">
              <a:solidFill>
                <a:schemeClr val="tx1"/>
              </a:solidFill>
            </a:endParaRPr>
          </a:p>
        </p:txBody>
      </p:sp>
      <p:pic>
        <p:nvPicPr>
          <p:cNvPr id="27" name="Picture 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04" t="7596" r="33977" b="5906"/>
          <a:stretch/>
        </p:blipFill>
        <p:spPr bwMode="auto">
          <a:xfrm>
            <a:off x="3813757" y="4179040"/>
            <a:ext cx="1120111" cy="15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" name="TextBox 1"/>
          <p:cNvSpPr txBox="1"/>
          <p:nvPr/>
        </p:nvSpPr>
        <p:spPr>
          <a:xfrm>
            <a:off x="4933868" y="4498499"/>
            <a:ext cx="72008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ko-KR" sz="4800" dirty="0"/>
              <a:t>+</a:t>
            </a:r>
            <a:endParaRPr lang="ko-KR" altLang="en-US" sz="4800" dirty="0"/>
          </a:p>
        </p:txBody>
      </p:sp>
      <p:sp>
        <p:nvSpPr>
          <p:cNvPr id="35" name="모서리가 둥근 직사각형 34"/>
          <p:cNvSpPr/>
          <p:nvPr/>
        </p:nvSpPr>
        <p:spPr>
          <a:xfrm>
            <a:off x="1504295" y="6885275"/>
            <a:ext cx="1360656" cy="489776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</a:rPr>
              <a:t>10 kW</a:t>
            </a:r>
            <a:endParaRPr lang="ko-KR" altLang="en-US" dirty="0">
              <a:solidFill>
                <a:schemeClr val="tx1"/>
              </a:solidFill>
            </a:endParaRPr>
          </a:p>
        </p:txBody>
      </p:sp>
      <p:pic>
        <p:nvPicPr>
          <p:cNvPr id="36" name="Picture 7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04" t="7596" r="33977" b="5906"/>
          <a:stretch/>
        </p:blipFill>
        <p:spPr bwMode="auto">
          <a:xfrm>
            <a:off x="3838804" y="6401104"/>
            <a:ext cx="1120111" cy="15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4" t="4722" r="37571" b="5320"/>
          <a:stretch/>
        </p:blipFill>
        <p:spPr bwMode="auto">
          <a:xfrm>
            <a:off x="7961566" y="6333517"/>
            <a:ext cx="947021" cy="1641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4" t="4722" r="37571" b="5320"/>
          <a:stretch/>
        </p:blipFill>
        <p:spPr bwMode="auto">
          <a:xfrm>
            <a:off x="6669090" y="6358206"/>
            <a:ext cx="947021" cy="1641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5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4" t="4722" r="37571" b="5320"/>
          <a:stretch/>
        </p:blipFill>
        <p:spPr bwMode="auto">
          <a:xfrm>
            <a:off x="5328848" y="6358206"/>
            <a:ext cx="947021" cy="1641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6" name="TextBox 75"/>
          <p:cNvSpPr txBox="1"/>
          <p:nvPr/>
        </p:nvSpPr>
        <p:spPr>
          <a:xfrm>
            <a:off x="2851787" y="8472282"/>
            <a:ext cx="1212512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000" b="1" u="sng" dirty="0"/>
              <a:t>Features</a:t>
            </a:r>
            <a:endParaRPr lang="ko-KR" altLang="en-US" sz="2000" b="1" u="sng" dirty="0"/>
          </a:p>
        </p:txBody>
      </p:sp>
    </p:spTree>
    <p:extLst>
      <p:ext uri="{BB962C8B-B14F-4D97-AF65-F5344CB8AC3E}">
        <p14:creationId xmlns:p14="http://schemas.microsoft.com/office/powerpoint/2010/main" val="2191336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7">
            <a:extLst>
              <a:ext uri="{FF2B5EF4-FFF2-40B4-BE49-F238E27FC236}">
                <a16:creationId xmlns:a16="http://schemas.microsoft.com/office/drawing/2014/main" id="{17BD8A02-BEB8-BE05-3107-28A4AC170AC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04" t="7596" r="33977" b="5906"/>
          <a:stretch/>
        </p:blipFill>
        <p:spPr bwMode="auto">
          <a:xfrm>
            <a:off x="6873483" y="1384497"/>
            <a:ext cx="2223666" cy="35478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67D7B95-08D9-9910-2437-96F4E30246F0}"/>
              </a:ext>
            </a:extLst>
          </p:cNvPr>
          <p:cNvSpPr txBox="1"/>
          <p:nvPr/>
        </p:nvSpPr>
        <p:spPr>
          <a:xfrm>
            <a:off x="453665" y="1085370"/>
            <a:ext cx="4420790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00025" indent="-200025">
              <a:buFont typeface="Wingdings" panose="05000000000000000000" pitchFamily="2" charset="2"/>
              <a:buChar char="l"/>
              <a:defRPr/>
            </a:pPr>
            <a:r>
              <a:rPr lang="en-US" altLang="ko-KR" sz="1500" b="1" dirty="0">
                <a:latin typeface="+mn-ea"/>
              </a:rPr>
              <a:t>Details of All-in-one</a:t>
            </a:r>
          </a:p>
          <a:p>
            <a:pPr>
              <a:defRPr/>
            </a:pPr>
            <a:r>
              <a:rPr lang="en-US" altLang="ko-KR" sz="1500" b="1" dirty="0">
                <a:latin typeface="+mn-ea"/>
              </a:rPr>
              <a:t>   5KW for Home Energy Storage System</a:t>
            </a:r>
            <a:endParaRPr lang="ko-KR" altLang="en-US" sz="1500" b="1" dirty="0">
              <a:latin typeface="+mn-ea"/>
            </a:endParaRPr>
          </a:p>
        </p:txBody>
      </p:sp>
      <p:sp>
        <p:nvSpPr>
          <p:cNvPr id="2052" name="TextBox 3">
            <a:extLst>
              <a:ext uri="{FF2B5EF4-FFF2-40B4-BE49-F238E27FC236}">
                <a16:creationId xmlns:a16="http://schemas.microsoft.com/office/drawing/2014/main" id="{FF1EED76-D863-D107-4E5A-62DCFE95BAF1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08921" y="2183793"/>
            <a:ext cx="3467148" cy="267765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>
              <a:defRPr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pPr eaLnBrk="1" hangingPunct="1"/>
            <a:r>
              <a:rPr lang="en-US" altLang="ko-KR" sz="1400" dirty="0"/>
              <a:t>10. WIFI ANT </a:t>
            </a:r>
            <a:r>
              <a:rPr lang="ko-KR" altLang="en-US" sz="1400" dirty="0"/>
              <a:t>무선통신</a:t>
            </a:r>
            <a:endParaRPr lang="en-US" altLang="ko-KR" sz="1400" dirty="0"/>
          </a:p>
          <a:p>
            <a:r>
              <a:rPr lang="en-US" altLang="ko-KR" sz="1400" dirty="0"/>
              <a:t>11. </a:t>
            </a:r>
            <a:r>
              <a:rPr lang="ko-KR" altLang="en-US" sz="1400" dirty="0"/>
              <a:t>태양광 </a:t>
            </a:r>
            <a:r>
              <a:rPr lang="en-US" altLang="ko-KR" sz="1400" dirty="0"/>
              <a:t>MPPT </a:t>
            </a:r>
            <a:r>
              <a:rPr lang="ko-KR" altLang="en-US" sz="1400" dirty="0"/>
              <a:t>입력</a:t>
            </a:r>
            <a:r>
              <a:rPr lang="en-US" altLang="ko-KR" sz="1400" dirty="0"/>
              <a:t>_(Battery </a:t>
            </a:r>
            <a:r>
              <a:rPr lang="ko-KR" altLang="en-US" sz="1400" dirty="0"/>
              <a:t>충전용</a:t>
            </a:r>
            <a:r>
              <a:rPr lang="en-US" altLang="ko-KR" sz="1400" dirty="0"/>
              <a:t>)</a:t>
            </a:r>
          </a:p>
          <a:p>
            <a:pPr eaLnBrk="1" hangingPunct="1"/>
            <a:r>
              <a:rPr lang="en-US" altLang="ko-KR" sz="1400" dirty="0"/>
              <a:t>12. AC 220V</a:t>
            </a:r>
            <a:r>
              <a:rPr lang="ko-KR" altLang="en-US" sz="1400" dirty="0"/>
              <a:t>입력</a:t>
            </a:r>
            <a:r>
              <a:rPr lang="en-US" altLang="ko-KR" sz="1400" dirty="0"/>
              <a:t>_(Battery </a:t>
            </a:r>
            <a:r>
              <a:rPr lang="ko-KR" altLang="en-US" sz="1400" dirty="0"/>
              <a:t>충전용</a:t>
            </a:r>
            <a:r>
              <a:rPr lang="en-US" altLang="ko-KR" sz="1400" dirty="0"/>
              <a:t>)</a:t>
            </a:r>
          </a:p>
          <a:p>
            <a:pPr eaLnBrk="1" hangingPunct="1"/>
            <a:r>
              <a:rPr lang="en-US" altLang="ko-KR" sz="1400" dirty="0"/>
              <a:t>     - ON/OFF Switch</a:t>
            </a:r>
          </a:p>
          <a:p>
            <a:pPr eaLnBrk="1" hangingPunct="1"/>
            <a:r>
              <a:rPr lang="en-US" altLang="ko-KR" sz="1400" dirty="0"/>
              <a:t>13. FAN</a:t>
            </a:r>
          </a:p>
          <a:p>
            <a:pPr eaLnBrk="1" hangingPunct="1"/>
            <a:r>
              <a:rPr lang="en-US" altLang="ko-KR" sz="1400" dirty="0"/>
              <a:t>14. AC 220V </a:t>
            </a:r>
            <a:r>
              <a:rPr lang="ko-KR" altLang="en-US" sz="1400" dirty="0"/>
              <a:t>출력 </a:t>
            </a:r>
            <a:r>
              <a:rPr lang="en-US" altLang="ko-KR" sz="1400" dirty="0"/>
              <a:t>X 2ea(4.2KW)</a:t>
            </a:r>
          </a:p>
          <a:p>
            <a:pPr eaLnBrk="1" hangingPunct="1"/>
            <a:r>
              <a:rPr lang="en-US" altLang="ko-KR" sz="1400" dirty="0"/>
              <a:t>14-1. DC 24/48V</a:t>
            </a:r>
            <a:r>
              <a:rPr lang="ko-KR" altLang="en-US" sz="1400" dirty="0"/>
              <a:t>출력</a:t>
            </a:r>
            <a:r>
              <a:rPr lang="en-US" altLang="ko-KR" sz="1400" dirty="0"/>
              <a:t>_(Battery </a:t>
            </a:r>
            <a:r>
              <a:rPr lang="ko-KR" altLang="en-US" sz="1400" dirty="0"/>
              <a:t>충전용 단자</a:t>
            </a:r>
            <a:r>
              <a:rPr lang="en-US" altLang="ko-KR" sz="1400" dirty="0"/>
              <a:t>) </a:t>
            </a:r>
          </a:p>
          <a:p>
            <a:pPr eaLnBrk="1" hangingPunct="1"/>
            <a:r>
              <a:rPr lang="en-US" altLang="ko-KR" sz="1400" dirty="0"/>
              <a:t>15. </a:t>
            </a:r>
            <a:r>
              <a:rPr lang="ko-KR" altLang="en-US" sz="1400" dirty="0"/>
              <a:t>접지 </a:t>
            </a:r>
            <a:r>
              <a:rPr lang="en-US" altLang="ko-KR" sz="1400" dirty="0"/>
              <a:t>Case GND</a:t>
            </a:r>
          </a:p>
          <a:p>
            <a:pPr eaLnBrk="1" hangingPunct="1"/>
            <a:r>
              <a:rPr lang="en-US" altLang="ko-KR" sz="1400" dirty="0"/>
              <a:t>16. DC 24/48V</a:t>
            </a:r>
            <a:r>
              <a:rPr lang="ko-KR" altLang="en-US" sz="1400" dirty="0"/>
              <a:t>입력</a:t>
            </a:r>
            <a:r>
              <a:rPr lang="en-US" altLang="ko-KR" sz="1400" dirty="0"/>
              <a:t>_(Battery </a:t>
            </a:r>
            <a:r>
              <a:rPr lang="ko-KR" altLang="en-US" sz="1400" dirty="0"/>
              <a:t>연결단자</a:t>
            </a:r>
            <a:r>
              <a:rPr lang="en-US" altLang="ko-KR" sz="1400" dirty="0"/>
              <a:t>)</a:t>
            </a:r>
          </a:p>
          <a:p>
            <a:pPr eaLnBrk="1" hangingPunct="1"/>
            <a:r>
              <a:rPr lang="en-US" altLang="ko-KR" sz="1400" dirty="0"/>
              <a:t>17. 8S BMS 200A </a:t>
            </a:r>
            <a:r>
              <a:rPr lang="ko-KR" altLang="en-US" sz="1400" dirty="0"/>
              <a:t>모듈</a:t>
            </a:r>
            <a:endParaRPr lang="en-US" altLang="ko-KR" sz="1400" dirty="0"/>
          </a:p>
          <a:p>
            <a:pPr eaLnBrk="1" hangingPunct="1"/>
            <a:r>
              <a:rPr lang="en-US" altLang="ko-KR" sz="1400" dirty="0"/>
              <a:t>18. Inverter ON/OFF S/W </a:t>
            </a:r>
          </a:p>
          <a:p>
            <a:pPr eaLnBrk="1" hangingPunct="1"/>
            <a:r>
              <a:rPr lang="en-US" altLang="ko-KR" sz="1400" dirty="0"/>
              <a:t>19.</a:t>
            </a:r>
            <a:r>
              <a:rPr lang="ko-KR" altLang="en-US" sz="1400" dirty="0" err="1"/>
              <a:t>착탈식</a:t>
            </a:r>
            <a:r>
              <a:rPr lang="ko-KR" altLang="en-US" sz="1400" dirty="0"/>
              <a:t> 셀 배터리 </a:t>
            </a:r>
            <a:endParaRPr lang="en-US" altLang="ko-KR" sz="1400" dirty="0"/>
          </a:p>
        </p:txBody>
      </p:sp>
      <p:grpSp>
        <p:nvGrpSpPr>
          <p:cNvPr id="7" name="그룹 6"/>
          <p:cNvGrpSpPr/>
          <p:nvPr/>
        </p:nvGrpSpPr>
        <p:grpSpPr>
          <a:xfrm>
            <a:off x="3903895" y="1530006"/>
            <a:ext cx="4217458" cy="3600400"/>
            <a:chOff x="852391" y="3371651"/>
            <a:chExt cx="4553337" cy="3930424"/>
          </a:xfrm>
        </p:grpSpPr>
        <p:pic>
          <p:nvPicPr>
            <p:cNvPr id="2054" name="그림 6">
              <a:extLst>
                <a:ext uri="{FF2B5EF4-FFF2-40B4-BE49-F238E27FC236}">
                  <a16:creationId xmlns:a16="http://schemas.microsoft.com/office/drawing/2014/main" id="{B60E8C09-645D-B706-13A5-2F274A0416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951" r="79626"/>
            <a:stretch>
              <a:fillRect/>
            </a:stretch>
          </p:blipFill>
          <p:spPr bwMode="auto">
            <a:xfrm>
              <a:off x="1442300" y="3371651"/>
              <a:ext cx="2260307" cy="3930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3" name="TextBox 30">
              <a:extLst>
                <a:ext uri="{FF2B5EF4-FFF2-40B4-BE49-F238E27FC236}">
                  <a16:creationId xmlns:a16="http://schemas.microsoft.com/office/drawing/2014/main" id="{F50D841D-1800-D120-79C5-016B7E7346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65939" y="5761260"/>
              <a:ext cx="539383" cy="516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ko-KR" sz="1800" dirty="0">
                  <a:latin typeface="맑은 고딕" panose="020B0503020000020004" pitchFamily="34" charset="-127"/>
                </a:rPr>
                <a:t>⑭</a:t>
              </a:r>
              <a:endParaRPr lang="ko-KR" altLang="en-US" sz="1800" dirty="0"/>
            </a:p>
          </p:txBody>
        </p:sp>
        <p:sp>
          <p:nvSpPr>
            <p:cNvPr id="2057" name="직사각형 7">
              <a:extLst>
                <a:ext uri="{FF2B5EF4-FFF2-40B4-BE49-F238E27FC236}">
                  <a16:creationId xmlns:a16="http://schemas.microsoft.com/office/drawing/2014/main" id="{21D9F852-A028-F301-72E6-FA0FF82AE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967" y="3914755"/>
              <a:ext cx="539383" cy="516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ko-KR" sz="1800" dirty="0">
                  <a:latin typeface="맑은 고딕" panose="020B0503020000020004" pitchFamily="34" charset="-127"/>
                </a:rPr>
                <a:t>⑩</a:t>
              </a:r>
              <a:endParaRPr lang="ko-KR" altLang="en-US" sz="1800" dirty="0"/>
            </a:p>
          </p:txBody>
        </p:sp>
        <p:sp>
          <p:nvSpPr>
            <p:cNvPr id="2058" name="직사각형 8">
              <a:extLst>
                <a:ext uri="{FF2B5EF4-FFF2-40B4-BE49-F238E27FC236}">
                  <a16:creationId xmlns:a16="http://schemas.microsoft.com/office/drawing/2014/main" id="{F314E357-97E5-9FFA-83A3-E4B519A128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806" y="4237992"/>
              <a:ext cx="539383" cy="516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ko-KR" sz="1800" dirty="0">
                  <a:latin typeface="맑은 고딕" panose="020B0503020000020004" pitchFamily="34" charset="-127"/>
                </a:rPr>
                <a:t>⑪</a:t>
              </a:r>
              <a:endParaRPr lang="ko-KR" altLang="en-US" sz="1800" dirty="0"/>
            </a:p>
          </p:txBody>
        </p:sp>
        <p:cxnSp>
          <p:nvCxnSpPr>
            <p:cNvPr id="12" name="직선 연결선 11">
              <a:extLst>
                <a:ext uri="{FF2B5EF4-FFF2-40B4-BE49-F238E27FC236}">
                  <a16:creationId xmlns:a16="http://schemas.microsoft.com/office/drawing/2014/main" id="{A9639C19-6CC1-AFCE-FA07-259FF5D52B30}"/>
                </a:ext>
              </a:extLst>
            </p:cNvPr>
            <p:cNvCxnSpPr/>
            <p:nvPr/>
          </p:nvCxnSpPr>
          <p:spPr>
            <a:xfrm>
              <a:off x="1206877" y="4150079"/>
              <a:ext cx="856274" cy="8327"/>
            </a:xfrm>
            <a:prstGeom prst="line">
              <a:avLst/>
            </a:prstGeom>
            <a:ln w="9525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직선 연결선 25">
              <a:extLst>
                <a:ext uri="{FF2B5EF4-FFF2-40B4-BE49-F238E27FC236}">
                  <a16:creationId xmlns:a16="http://schemas.microsoft.com/office/drawing/2014/main" id="{5C5A419E-46BD-232C-FF81-9551239AFD47}"/>
                </a:ext>
              </a:extLst>
            </p:cNvPr>
            <p:cNvCxnSpPr/>
            <p:nvPr/>
          </p:nvCxnSpPr>
          <p:spPr>
            <a:xfrm>
              <a:off x="1186783" y="4707989"/>
              <a:ext cx="856274" cy="8328"/>
            </a:xfrm>
            <a:prstGeom prst="line">
              <a:avLst/>
            </a:prstGeom>
            <a:ln w="9525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연결선 26">
              <a:extLst>
                <a:ext uri="{FF2B5EF4-FFF2-40B4-BE49-F238E27FC236}">
                  <a16:creationId xmlns:a16="http://schemas.microsoft.com/office/drawing/2014/main" id="{D3A08588-581E-ADA0-4864-C3D90B6D25FB}"/>
                </a:ext>
              </a:extLst>
            </p:cNvPr>
            <p:cNvCxnSpPr/>
            <p:nvPr/>
          </p:nvCxnSpPr>
          <p:spPr>
            <a:xfrm>
              <a:off x="1206877" y="6460003"/>
              <a:ext cx="856274" cy="8328"/>
            </a:xfrm>
            <a:prstGeom prst="line">
              <a:avLst/>
            </a:prstGeom>
            <a:ln w="9525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연결선 27">
              <a:extLst>
                <a:ext uri="{FF2B5EF4-FFF2-40B4-BE49-F238E27FC236}">
                  <a16:creationId xmlns:a16="http://schemas.microsoft.com/office/drawing/2014/main" id="{11859B4F-2353-1B90-235A-2FE7320A4458}"/>
                </a:ext>
              </a:extLst>
            </p:cNvPr>
            <p:cNvCxnSpPr/>
            <p:nvPr/>
          </p:nvCxnSpPr>
          <p:spPr>
            <a:xfrm>
              <a:off x="1206877" y="6691496"/>
              <a:ext cx="1064932" cy="18320"/>
            </a:xfrm>
            <a:prstGeom prst="line">
              <a:avLst/>
            </a:prstGeom>
            <a:ln w="9525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63" name="직사각형 29">
              <a:extLst>
                <a:ext uri="{FF2B5EF4-FFF2-40B4-BE49-F238E27FC236}">
                  <a16:creationId xmlns:a16="http://schemas.microsoft.com/office/drawing/2014/main" id="{65E1DD55-25CF-F72E-C247-06147F789E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96" y="4508097"/>
              <a:ext cx="539383" cy="516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ko-KR" sz="1800" dirty="0">
                  <a:latin typeface="맑은 고딕" panose="020B0503020000020004" pitchFamily="34" charset="-127"/>
                </a:rPr>
                <a:t>⑫</a:t>
              </a:r>
              <a:endParaRPr lang="ko-KR" altLang="en-US" sz="1800" dirty="0"/>
            </a:p>
          </p:txBody>
        </p:sp>
        <p:cxnSp>
          <p:nvCxnSpPr>
            <p:cNvPr id="31" name="직선 연결선 30">
              <a:extLst>
                <a:ext uri="{FF2B5EF4-FFF2-40B4-BE49-F238E27FC236}">
                  <a16:creationId xmlns:a16="http://schemas.microsoft.com/office/drawing/2014/main" id="{44CA24F4-EBFC-37F5-E941-FC60BF89AE84}"/>
                </a:ext>
              </a:extLst>
            </p:cNvPr>
            <p:cNvCxnSpPr/>
            <p:nvPr/>
          </p:nvCxnSpPr>
          <p:spPr>
            <a:xfrm>
              <a:off x="1231607" y="5280891"/>
              <a:ext cx="856274" cy="8328"/>
            </a:xfrm>
            <a:prstGeom prst="line">
              <a:avLst/>
            </a:prstGeom>
            <a:ln w="9525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65" name="TextBox 22">
              <a:extLst>
                <a:ext uri="{FF2B5EF4-FFF2-40B4-BE49-F238E27FC236}">
                  <a16:creationId xmlns:a16="http://schemas.microsoft.com/office/drawing/2014/main" id="{C1E3599B-E51B-DC26-4585-1F9CF6AA5D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3762" y="5060482"/>
              <a:ext cx="539383" cy="516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ko-KR" sz="1800" dirty="0">
                  <a:latin typeface="맑은 고딕" panose="020B0503020000020004" pitchFamily="34" charset="-127"/>
                </a:rPr>
                <a:t>⑬</a:t>
              </a:r>
              <a:endParaRPr lang="ko-KR" altLang="en-US" sz="1800" dirty="0"/>
            </a:p>
          </p:txBody>
        </p:sp>
        <p:cxnSp>
          <p:nvCxnSpPr>
            <p:cNvPr id="34" name="직선 연결선 33">
              <a:extLst>
                <a:ext uri="{FF2B5EF4-FFF2-40B4-BE49-F238E27FC236}">
                  <a16:creationId xmlns:a16="http://schemas.microsoft.com/office/drawing/2014/main" id="{12B65BDD-71C0-F8D7-F5E1-DCA7D568098A}"/>
                </a:ext>
              </a:extLst>
            </p:cNvPr>
            <p:cNvCxnSpPr/>
            <p:nvPr/>
          </p:nvCxnSpPr>
          <p:spPr>
            <a:xfrm>
              <a:off x="1225424" y="5760529"/>
              <a:ext cx="856274" cy="8328"/>
            </a:xfrm>
            <a:prstGeom prst="line">
              <a:avLst/>
            </a:prstGeom>
            <a:ln w="9525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67" name="TextBox 30">
              <a:extLst>
                <a:ext uri="{FF2B5EF4-FFF2-40B4-BE49-F238E27FC236}">
                  <a16:creationId xmlns:a16="http://schemas.microsoft.com/office/drawing/2014/main" id="{6B63BA9F-5DC6-62B6-0DA0-AED74EE3D0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2391" y="6554751"/>
              <a:ext cx="439497" cy="3659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ko-KR" sz="1100" dirty="0">
                  <a:latin typeface="맑은 고딕" panose="020B0503020000020004" pitchFamily="34" charset="-127"/>
                </a:rPr>
                <a:t>15</a:t>
              </a:r>
              <a:endParaRPr lang="ko-KR" altLang="en-US" sz="1100" dirty="0"/>
            </a:p>
          </p:txBody>
        </p:sp>
        <p:sp>
          <p:nvSpPr>
            <p:cNvPr id="2069" name="TextBox 30">
              <a:extLst>
                <a:ext uri="{FF2B5EF4-FFF2-40B4-BE49-F238E27FC236}">
                  <a16:creationId xmlns:a16="http://schemas.microsoft.com/office/drawing/2014/main" id="{4C52D9D4-F701-3494-9476-FB9F1489B8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24285" y="6425727"/>
              <a:ext cx="338554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ko-KR" sz="1100" dirty="0">
                  <a:latin typeface="맑은 고딕" panose="020B0503020000020004" pitchFamily="34" charset="-127"/>
                </a:rPr>
                <a:t>16</a:t>
              </a:r>
              <a:endParaRPr lang="ko-KR" altLang="en-US" sz="1100" dirty="0"/>
            </a:p>
          </p:txBody>
        </p:sp>
        <p:cxnSp>
          <p:nvCxnSpPr>
            <p:cNvPr id="39" name="직선 연결선 38">
              <a:extLst>
                <a:ext uri="{FF2B5EF4-FFF2-40B4-BE49-F238E27FC236}">
                  <a16:creationId xmlns:a16="http://schemas.microsoft.com/office/drawing/2014/main" id="{FB0E335F-6018-9708-9E79-6423C7682DE3}"/>
                </a:ext>
              </a:extLst>
            </p:cNvPr>
            <p:cNvCxnSpPr/>
            <p:nvPr/>
          </p:nvCxnSpPr>
          <p:spPr>
            <a:xfrm flipH="1">
              <a:off x="2587120" y="6561595"/>
              <a:ext cx="1068436" cy="21652"/>
            </a:xfrm>
            <a:prstGeom prst="line">
              <a:avLst/>
            </a:prstGeom>
            <a:ln w="9525"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직선 연결선 42">
              <a:extLst>
                <a:ext uri="{FF2B5EF4-FFF2-40B4-BE49-F238E27FC236}">
                  <a16:creationId xmlns:a16="http://schemas.microsoft.com/office/drawing/2014/main" id="{3228DA58-B1F1-E395-A537-27358ED6A27F}"/>
                </a:ext>
              </a:extLst>
            </p:cNvPr>
            <p:cNvCxnSpPr/>
            <p:nvPr/>
          </p:nvCxnSpPr>
          <p:spPr>
            <a:xfrm>
              <a:off x="3812794" y="4158403"/>
              <a:ext cx="489962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solid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73" name="TextBox 30">
              <a:extLst>
                <a:ext uri="{FF2B5EF4-FFF2-40B4-BE49-F238E27FC236}">
                  <a16:creationId xmlns:a16="http://schemas.microsoft.com/office/drawing/2014/main" id="{3321DE76-56E1-704E-1D38-0071341275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5400" y="4028503"/>
              <a:ext cx="439497" cy="3659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ko-KR" sz="1100">
                  <a:latin typeface="맑은 고딕" panose="020B0503020000020004" pitchFamily="34" charset="-127"/>
                </a:rPr>
                <a:t>17</a:t>
              </a:r>
              <a:endParaRPr lang="ko-KR" altLang="en-US" sz="1100"/>
            </a:p>
          </p:txBody>
        </p:sp>
        <p:cxnSp>
          <p:nvCxnSpPr>
            <p:cNvPr id="46" name="직선 연결선 45">
              <a:extLst>
                <a:ext uri="{FF2B5EF4-FFF2-40B4-BE49-F238E27FC236}">
                  <a16:creationId xmlns:a16="http://schemas.microsoft.com/office/drawing/2014/main" id="{E5DA1143-859C-95A3-2567-110B461870F1}"/>
                </a:ext>
              </a:extLst>
            </p:cNvPr>
            <p:cNvCxnSpPr/>
            <p:nvPr/>
          </p:nvCxnSpPr>
          <p:spPr>
            <a:xfrm>
              <a:off x="3806612" y="5142663"/>
              <a:ext cx="491508" cy="0"/>
            </a:xfrm>
            <a:prstGeom prst="line">
              <a:avLst/>
            </a:prstGeom>
            <a:ln w="28575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75" name="TextBox 30">
              <a:extLst>
                <a:ext uri="{FF2B5EF4-FFF2-40B4-BE49-F238E27FC236}">
                  <a16:creationId xmlns:a16="http://schemas.microsoft.com/office/drawing/2014/main" id="{B26F2A61-217C-CC33-F8BA-FE456F84E9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45400" y="5012762"/>
              <a:ext cx="439497" cy="3659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ko-KR" sz="1100" dirty="0">
                  <a:latin typeface="맑은 고딕" panose="020B0503020000020004" pitchFamily="34" charset="-127"/>
                </a:rPr>
                <a:t>19</a:t>
              </a:r>
              <a:endParaRPr lang="ko-KR" altLang="en-US" sz="1100" dirty="0"/>
            </a:p>
          </p:txBody>
        </p:sp>
        <p:sp>
          <p:nvSpPr>
            <p:cNvPr id="2078" name="TextBox 30">
              <a:extLst>
                <a:ext uri="{FF2B5EF4-FFF2-40B4-BE49-F238E27FC236}">
                  <a16:creationId xmlns:a16="http://schemas.microsoft.com/office/drawing/2014/main" id="{3EA114AF-428E-58EF-11A7-37AA157C17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556220" y="4544780"/>
              <a:ext cx="439497" cy="3659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ko-KR" sz="1100">
                  <a:latin typeface="맑은 고딕" panose="020B0503020000020004" pitchFamily="34" charset="-127"/>
                </a:rPr>
                <a:t>18</a:t>
              </a:r>
              <a:endParaRPr lang="ko-KR" altLang="en-US" sz="1100"/>
            </a:p>
          </p:txBody>
        </p:sp>
        <p:cxnSp>
          <p:nvCxnSpPr>
            <p:cNvPr id="33" name="직선 연결선 32">
              <a:extLst>
                <a:ext uri="{FF2B5EF4-FFF2-40B4-BE49-F238E27FC236}">
                  <a16:creationId xmlns:a16="http://schemas.microsoft.com/office/drawing/2014/main" id="{333D6FFF-768C-9DD7-8CBA-52C81FCF9F93}"/>
                </a:ext>
              </a:extLst>
            </p:cNvPr>
            <p:cNvCxnSpPr>
              <a:cxnSpLocks/>
            </p:cNvCxnSpPr>
            <p:nvPr/>
          </p:nvCxnSpPr>
          <p:spPr>
            <a:xfrm>
              <a:off x="3812792" y="4668020"/>
              <a:ext cx="1592936" cy="86583"/>
            </a:xfrm>
            <a:prstGeom prst="line">
              <a:avLst/>
            </a:prstGeom>
            <a:ln/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</p:grpSp>
      <p:grpSp>
        <p:nvGrpSpPr>
          <p:cNvPr id="9" name="그룹 8"/>
          <p:cNvGrpSpPr/>
          <p:nvPr/>
        </p:nvGrpSpPr>
        <p:grpSpPr>
          <a:xfrm>
            <a:off x="5313448" y="5427173"/>
            <a:ext cx="4082818" cy="2232248"/>
            <a:chOff x="5269334" y="7539144"/>
            <a:chExt cx="3788122" cy="2232248"/>
          </a:xfrm>
        </p:grpSpPr>
        <p:sp>
          <p:nvSpPr>
            <p:cNvPr id="2056" name="TextBox 3">
              <a:extLst>
                <a:ext uri="{FF2B5EF4-FFF2-40B4-BE49-F238E27FC236}">
                  <a16:creationId xmlns:a16="http://schemas.microsoft.com/office/drawing/2014/main" id="{348A880E-4BC1-FDEB-6806-B9EAED01678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7401272" y="7848682"/>
              <a:ext cx="1551831" cy="1754326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squar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pPr eaLnBrk="1" hangingPunct="1"/>
              <a:r>
                <a:rPr lang="en-US" altLang="ko-KR" sz="1200" dirty="0"/>
                <a:t>1. AC </a:t>
              </a:r>
              <a:r>
                <a:rPr lang="ko-KR" altLang="en-US" sz="1200" dirty="0"/>
                <a:t>표시기</a:t>
              </a:r>
              <a:endParaRPr lang="en-US" altLang="ko-KR" sz="1200" dirty="0"/>
            </a:p>
            <a:p>
              <a:pPr eaLnBrk="1" hangingPunct="1"/>
              <a:r>
                <a:rPr lang="en-US" altLang="ko-KR" sz="1200" dirty="0"/>
                <a:t>2. </a:t>
              </a:r>
              <a:r>
                <a:rPr lang="ko-KR" altLang="en-US" sz="1200" dirty="0"/>
                <a:t>인버터 표시기</a:t>
              </a:r>
              <a:endParaRPr lang="en-US" altLang="ko-KR" sz="1200" dirty="0"/>
            </a:p>
            <a:p>
              <a:pPr eaLnBrk="1" hangingPunct="1"/>
              <a:r>
                <a:rPr lang="en-US" altLang="ko-KR" sz="1200" dirty="0"/>
                <a:t>3. </a:t>
              </a:r>
              <a:r>
                <a:rPr lang="ko-KR" altLang="en-US" sz="1200" dirty="0"/>
                <a:t>충전 표시기</a:t>
              </a:r>
              <a:endParaRPr lang="en-US" altLang="ko-KR" sz="1200" dirty="0"/>
            </a:p>
            <a:p>
              <a:pPr eaLnBrk="1" hangingPunct="1"/>
              <a:r>
                <a:rPr lang="en-US" altLang="ko-KR" sz="1200" dirty="0"/>
                <a:t>4. </a:t>
              </a:r>
              <a:r>
                <a:rPr lang="ko-KR" altLang="en-US" sz="1200" dirty="0"/>
                <a:t>오류 표시기</a:t>
              </a:r>
              <a:endParaRPr lang="en-US" altLang="ko-KR" sz="1200" dirty="0"/>
            </a:p>
            <a:p>
              <a:pPr eaLnBrk="1" hangingPunct="1"/>
              <a:r>
                <a:rPr lang="en-US" altLang="ko-KR" sz="1200" dirty="0"/>
                <a:t>5. LCD </a:t>
              </a:r>
              <a:r>
                <a:rPr lang="ko-KR" altLang="en-US" sz="1200" dirty="0"/>
                <a:t>디스플레이 </a:t>
              </a:r>
              <a:endParaRPr lang="en-US" altLang="ko-KR" sz="1200" dirty="0"/>
            </a:p>
            <a:p>
              <a:pPr eaLnBrk="1" hangingPunct="1"/>
              <a:r>
                <a:rPr lang="en-US" altLang="ko-KR" sz="1200" dirty="0"/>
                <a:t>6. ESC </a:t>
              </a:r>
              <a:r>
                <a:rPr lang="ko-KR" altLang="en-US" sz="1200" dirty="0"/>
                <a:t>버튼</a:t>
              </a:r>
              <a:r>
                <a:rPr lang="en-US" altLang="ko-KR" sz="1200" dirty="0"/>
                <a:t> </a:t>
              </a:r>
            </a:p>
            <a:p>
              <a:pPr eaLnBrk="1" hangingPunct="1"/>
              <a:r>
                <a:rPr lang="en-US" altLang="ko-KR" sz="1200" dirty="0"/>
                <a:t>7. UP </a:t>
              </a:r>
              <a:r>
                <a:rPr lang="ko-KR" altLang="en-US" sz="1200" dirty="0"/>
                <a:t>버튼</a:t>
              </a:r>
              <a:endParaRPr lang="en-US" altLang="ko-KR" sz="1200" dirty="0"/>
            </a:p>
            <a:p>
              <a:pPr eaLnBrk="1" hangingPunct="1"/>
              <a:r>
                <a:rPr lang="en-US" altLang="ko-KR" sz="1200" dirty="0"/>
                <a:t>8. DOWN </a:t>
              </a:r>
              <a:r>
                <a:rPr lang="ko-KR" altLang="en-US" sz="1200" dirty="0"/>
                <a:t>버튼 </a:t>
              </a:r>
              <a:endParaRPr lang="en-US" altLang="ko-KR" sz="1200" dirty="0"/>
            </a:p>
            <a:p>
              <a:pPr eaLnBrk="1" hangingPunct="1"/>
              <a:r>
                <a:rPr lang="en-US" altLang="ko-KR" sz="1200" dirty="0"/>
                <a:t>9. ENTER </a:t>
              </a:r>
              <a:r>
                <a:rPr lang="ko-KR" altLang="en-US" sz="1200" dirty="0"/>
                <a:t>버튼</a:t>
              </a:r>
              <a:endParaRPr lang="en-US" altLang="ko-KR" sz="1200" dirty="0"/>
            </a:p>
          </p:txBody>
        </p:sp>
        <p:grpSp>
          <p:nvGrpSpPr>
            <p:cNvPr id="4" name="그룹 3"/>
            <p:cNvGrpSpPr/>
            <p:nvPr/>
          </p:nvGrpSpPr>
          <p:grpSpPr>
            <a:xfrm>
              <a:off x="5499214" y="7715427"/>
              <a:ext cx="1582716" cy="1936875"/>
              <a:chOff x="4529961" y="7430939"/>
              <a:chExt cx="1582716" cy="1936875"/>
            </a:xfrm>
          </p:grpSpPr>
          <p:pic>
            <p:nvPicPr>
              <p:cNvPr id="2055" name="그림 15">
                <a:extLst>
                  <a:ext uri="{FF2B5EF4-FFF2-40B4-BE49-F238E27FC236}">
                    <a16:creationId xmlns:a16="http://schemas.microsoft.com/office/drawing/2014/main" id="{192092CD-93BA-8CCE-F56E-5EF6BBF9D9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29961" y="7430939"/>
                <a:ext cx="1582716" cy="1936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" name="직사각형 17">
                <a:extLst>
                  <a:ext uri="{FF2B5EF4-FFF2-40B4-BE49-F238E27FC236}">
                    <a16:creationId xmlns:a16="http://schemas.microsoft.com/office/drawing/2014/main" id="{1C3A9BF2-5DCB-69E7-506D-C138180C6BE4}"/>
                  </a:ext>
                </a:extLst>
              </p:cNvPr>
              <p:cNvSpPr/>
              <p:nvPr/>
            </p:nvSpPr>
            <p:spPr>
              <a:xfrm>
                <a:off x="4624243" y="7968866"/>
                <a:ext cx="1162307" cy="59455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 sz="2800"/>
              </a:p>
            </p:txBody>
          </p:sp>
        </p:grpSp>
        <p:sp>
          <p:nvSpPr>
            <p:cNvPr id="8" name="직사각형 7"/>
            <p:cNvSpPr/>
            <p:nvPr/>
          </p:nvSpPr>
          <p:spPr>
            <a:xfrm>
              <a:off x="5269334" y="7539144"/>
              <a:ext cx="3788122" cy="2232248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aphicFrame>
        <p:nvGraphicFramePr>
          <p:cNvPr id="41" name="표 8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061639201"/>
              </p:ext>
            </p:extLst>
          </p:nvPr>
        </p:nvGraphicFramePr>
        <p:xfrm>
          <a:off x="3635884" y="9772352"/>
          <a:ext cx="5875337" cy="3108768"/>
        </p:xfrm>
        <a:graphic>
          <a:graphicData uri="http://schemas.openxmlformats.org/drawingml/2006/table">
            <a:tbl>
              <a:tblPr firstRow="1" bandRow="1"/>
              <a:tblGrid>
                <a:gridCol w="847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862867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373023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2131">
                <a:tc gridSpan="3"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dirty="0"/>
                        <a:t>LED </a:t>
                      </a:r>
                      <a:r>
                        <a:rPr lang="ko-KR" altLang="en-US" sz="1100" dirty="0"/>
                        <a:t>표시기</a:t>
                      </a:r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100" dirty="0" err="1"/>
                        <a:t>메세지</a:t>
                      </a:r>
                      <a:endParaRPr lang="ko-KR" altLang="en-US" sz="1100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42177">
                <a:tc rowSpan="3"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1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①</a:t>
                      </a:r>
                      <a:endParaRPr lang="en-US" altLang="ko-KR" sz="11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11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</a:t>
                      </a:r>
                      <a:endParaRPr lang="ko-KR" altLang="en-US" sz="1100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100" dirty="0"/>
                        <a:t>상태표시</a:t>
                      </a:r>
                      <a:endParaRPr lang="en-US" altLang="ko-KR" sz="1100" dirty="0"/>
                    </a:p>
                    <a:p>
                      <a:pPr algn="ctr" latinLnBrk="1"/>
                      <a:r>
                        <a:rPr lang="en-US" altLang="ko-KR" sz="1100" dirty="0"/>
                        <a:t>(</a:t>
                      </a:r>
                      <a:r>
                        <a:rPr lang="ko-KR" altLang="en-US" sz="1100" dirty="0"/>
                        <a:t>녹색</a:t>
                      </a:r>
                      <a:r>
                        <a:rPr lang="en-US" altLang="ko-KR" sz="1100" dirty="0"/>
                        <a:t>)</a:t>
                      </a:r>
                      <a:endParaRPr lang="ko-KR" altLang="en-US" sz="1100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ko-KR" altLang="en-US" sz="1100" dirty="0"/>
                        <a:t>계속 </a:t>
                      </a:r>
                      <a:r>
                        <a:rPr lang="ko-KR" altLang="en-US" sz="1100" dirty="0" err="1"/>
                        <a:t>켜짐</a:t>
                      </a:r>
                      <a:endParaRPr lang="ko-KR" altLang="en-US" sz="1100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ko-KR" altLang="en-US" sz="1100" dirty="0"/>
                        <a:t>주전원은 정상이고 주전원이 </a:t>
                      </a:r>
                      <a:r>
                        <a:rPr lang="ko-KR" altLang="en-US" sz="1100" dirty="0" err="1"/>
                        <a:t>인입</a:t>
                      </a:r>
                      <a:endParaRPr lang="ko-KR" altLang="en-US" sz="1100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2177"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ko-KR" altLang="en-US" sz="1100" dirty="0"/>
                        <a:t>깜박거림</a:t>
                      </a:r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/>
                        <a:t>주전원은 정상이지만 주전원이 인입되고 </a:t>
                      </a:r>
                      <a:r>
                        <a:rPr lang="ko-KR" altLang="en-US" sz="1100" dirty="0" err="1"/>
                        <a:t>있지않음</a:t>
                      </a:r>
                      <a:endParaRPr lang="ko-KR" altLang="en-US" sz="1100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177"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ko-KR" altLang="en-US" sz="1100" dirty="0"/>
                        <a:t>전원 꺼짐</a:t>
                      </a:r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ko-KR" altLang="en-US" sz="1100" dirty="0"/>
                        <a:t>주전원이 비정상</a:t>
                      </a:r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2177">
                <a:tc rowSpan="2"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1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②</a:t>
                      </a:r>
                      <a:endParaRPr lang="en-US" altLang="ko-KR" sz="11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11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Inverter</a:t>
                      </a:r>
                      <a:endParaRPr lang="ko-KR" altLang="en-US" sz="1100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100" dirty="0"/>
                        <a:t>반전표시</a:t>
                      </a:r>
                      <a:endParaRPr lang="en-US" altLang="ko-KR" sz="1100" dirty="0"/>
                    </a:p>
                    <a:p>
                      <a:pPr algn="ctr" latinLnBrk="1"/>
                      <a:r>
                        <a:rPr lang="en-US" altLang="ko-KR" sz="1100" dirty="0"/>
                        <a:t>(</a:t>
                      </a:r>
                      <a:r>
                        <a:rPr lang="ko-KR" altLang="en-US" sz="1100" dirty="0"/>
                        <a:t>황색</a:t>
                      </a:r>
                      <a:r>
                        <a:rPr lang="en-US" altLang="ko-KR" sz="1100" dirty="0"/>
                        <a:t>)</a:t>
                      </a:r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/>
                        <a:t>계속 </a:t>
                      </a:r>
                      <a:r>
                        <a:rPr lang="ko-KR" altLang="en-US" sz="1100" dirty="0" err="1"/>
                        <a:t>켜짐</a:t>
                      </a:r>
                      <a:endParaRPr lang="ko-KR" altLang="en-US" sz="1100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ko-KR" altLang="en-US" sz="1100" dirty="0"/>
                        <a:t>출력은 배터리 또는 배터리모드에서 </a:t>
                      </a:r>
                      <a:r>
                        <a:rPr lang="en-US" altLang="ko-KR" sz="1100" dirty="0"/>
                        <a:t>PV</a:t>
                      </a:r>
                      <a:r>
                        <a:rPr lang="ko-KR" altLang="en-US" sz="1100" dirty="0"/>
                        <a:t>에 의해 구동</a:t>
                      </a:r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2177"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/>
                        <a:t>전원 꺼짐</a:t>
                      </a:r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ko-KR" altLang="en-US" sz="1100" dirty="0"/>
                        <a:t>그 외 상태</a:t>
                      </a:r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242177">
                <a:tc rowSpan="3"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1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③</a:t>
                      </a:r>
                      <a:endParaRPr lang="en-US" altLang="ko-KR" sz="11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11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Charging</a:t>
                      </a:r>
                      <a:endParaRPr lang="ko-KR" altLang="en-US" sz="1100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100" dirty="0"/>
                        <a:t>충전표시</a:t>
                      </a:r>
                      <a:br>
                        <a:rPr lang="en-US" altLang="ko-KR" sz="1100" dirty="0"/>
                      </a:br>
                      <a:r>
                        <a:rPr lang="en-US" altLang="ko-KR" sz="1100" dirty="0"/>
                        <a:t>(</a:t>
                      </a:r>
                      <a:r>
                        <a:rPr lang="ko-KR" altLang="en-US" sz="1100" dirty="0"/>
                        <a:t>황색</a:t>
                      </a:r>
                      <a:r>
                        <a:rPr lang="en-US" altLang="ko-KR" sz="1100" dirty="0"/>
                        <a:t>)</a:t>
                      </a:r>
                      <a:endParaRPr lang="ko-KR" altLang="en-US" sz="1100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ko-KR" altLang="en-US" sz="1100" dirty="0"/>
                        <a:t>계속 </a:t>
                      </a:r>
                      <a:r>
                        <a:rPr lang="ko-KR" altLang="en-US" sz="1100" dirty="0" err="1"/>
                        <a:t>켜짐</a:t>
                      </a:r>
                      <a:endParaRPr lang="ko-KR" altLang="en-US" sz="1100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ko-KR" altLang="en-US" sz="1100" dirty="0"/>
                        <a:t>배터리가 부동 충전 중</a:t>
                      </a:r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42177"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ko-KR" altLang="en-US" sz="1100" dirty="0"/>
                        <a:t>깜박거림</a:t>
                      </a:r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ko-KR" altLang="en-US" sz="1100" dirty="0"/>
                        <a:t>베터리가 일정한 전압으로 충전 중</a:t>
                      </a:r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2177"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ko-KR" altLang="en-US" sz="1100" dirty="0"/>
                        <a:t>전원 꺼짐</a:t>
                      </a:r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ko-KR" altLang="en-US" sz="1100" dirty="0"/>
                        <a:t>그 외 상태</a:t>
                      </a:r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2177">
                <a:tc rowSpan="3"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1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④</a:t>
                      </a:r>
                      <a:endParaRPr lang="en-US" altLang="ko-KR" sz="1100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1100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Fault</a:t>
                      </a:r>
                      <a:endParaRPr lang="ko-KR" altLang="en-US" sz="1100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100" dirty="0"/>
                        <a:t>오류표시</a:t>
                      </a:r>
                      <a:endParaRPr lang="en-US" altLang="ko-KR" sz="1100" dirty="0"/>
                    </a:p>
                    <a:p>
                      <a:pPr algn="ctr" latinLnBrk="1"/>
                      <a:r>
                        <a:rPr lang="en-US" altLang="ko-KR" sz="1100" dirty="0"/>
                        <a:t>(</a:t>
                      </a:r>
                      <a:r>
                        <a:rPr lang="ko-KR" altLang="en-US" sz="1100" dirty="0"/>
                        <a:t>적색</a:t>
                      </a:r>
                      <a:r>
                        <a:rPr lang="en-US" altLang="ko-KR" sz="1100" dirty="0"/>
                        <a:t>)</a:t>
                      </a:r>
                      <a:endParaRPr lang="ko-KR" altLang="en-US" sz="1100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ko-KR" altLang="en-US" sz="1100" dirty="0"/>
                        <a:t>계속 </a:t>
                      </a:r>
                      <a:r>
                        <a:rPr lang="ko-KR" altLang="en-US" sz="1100" dirty="0" err="1"/>
                        <a:t>켜짐</a:t>
                      </a:r>
                      <a:endParaRPr lang="ko-KR" altLang="en-US" sz="1100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ko-KR" altLang="en-US" sz="1100" dirty="0"/>
                        <a:t>인버터에 오류 발생</a:t>
                      </a:r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2177"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ko-KR" altLang="en-US" sz="1100" dirty="0"/>
                        <a:t>깜박거림</a:t>
                      </a:r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ko-KR" altLang="en-US" sz="1100" dirty="0"/>
                        <a:t>인버터에 경고 발생</a:t>
                      </a:r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242177"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ko-KR" altLang="en-US" sz="1100" dirty="0"/>
                        <a:t>전원 꺼짐</a:t>
                      </a:r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ko-KR" altLang="en-US" sz="1100" dirty="0"/>
                        <a:t>인버터가 정상적으로 작동 중</a:t>
                      </a:r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grpSp>
        <p:nvGrpSpPr>
          <p:cNvPr id="11" name="그룹 10"/>
          <p:cNvGrpSpPr/>
          <p:nvPr/>
        </p:nvGrpSpPr>
        <p:grpSpPr>
          <a:xfrm>
            <a:off x="920552" y="10492432"/>
            <a:ext cx="1973438" cy="1666875"/>
            <a:chOff x="2523073" y="7520681"/>
            <a:chExt cx="1973438" cy="1666875"/>
          </a:xfrm>
        </p:grpSpPr>
        <p:pic>
          <p:nvPicPr>
            <p:cNvPr id="40" name="그림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523073" y="7520681"/>
              <a:ext cx="1973438" cy="166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TextBox 2"/>
            <p:cNvSpPr txBox="1">
              <a:spLocks noChangeArrowheads="1"/>
            </p:cNvSpPr>
            <p:nvPr/>
          </p:nvSpPr>
          <p:spPr bwMode="auto">
            <a:xfrm>
              <a:off x="2907762" y="8160984"/>
              <a:ext cx="127000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defTabSz="4572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LCD Display</a:t>
              </a: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</p:grpSp>
      <p:graphicFrame>
        <p:nvGraphicFramePr>
          <p:cNvPr id="45" name="표 2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381062422"/>
              </p:ext>
            </p:extLst>
          </p:nvPr>
        </p:nvGraphicFramePr>
        <p:xfrm>
          <a:off x="5603522" y="7960044"/>
          <a:ext cx="3866975" cy="1462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22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46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7202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버튼</a:t>
                      </a:r>
                    </a:p>
                  </a:txBody>
                  <a:tcPr marL="91455" marR="91455" marT="45712" marB="4571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설명</a:t>
                      </a:r>
                    </a:p>
                  </a:txBody>
                  <a:tcPr marL="91455" marR="91455" marT="45712" marB="45712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4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ESC</a:t>
                      </a:r>
                      <a:endParaRPr lang="ko-KR" altLang="en-US" sz="1100" dirty="0">
                        <a:latin typeface="+mn-ea"/>
                        <a:ea typeface="+mn-ea"/>
                      </a:endParaRPr>
                    </a:p>
                  </a:txBody>
                  <a:tcPr marL="91455" marR="91455" marT="45712" marB="4571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설정 모드를 종료하기</a:t>
                      </a:r>
                    </a:p>
                  </a:txBody>
                  <a:tcPr marL="91455" marR="91455" marT="45712" marB="45712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4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UP</a:t>
                      </a:r>
                      <a:endParaRPr lang="ko-KR" altLang="en-US" sz="1100" dirty="0">
                        <a:latin typeface="+mn-ea"/>
                        <a:ea typeface="+mn-ea"/>
                      </a:endParaRPr>
                    </a:p>
                  </a:txBody>
                  <a:tcPr marL="91455" marR="91455" marT="45712" marB="45712"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이전</a:t>
                      </a:r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선택으로 가기</a:t>
                      </a:r>
                    </a:p>
                  </a:txBody>
                  <a:tcPr marL="91455" marR="91455" marT="45712" marB="45712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4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DOWN</a:t>
                      </a:r>
                      <a:endParaRPr lang="ko-KR" altLang="en-US" sz="1100" dirty="0">
                        <a:latin typeface="+mn-ea"/>
                        <a:ea typeface="+mn-ea"/>
                      </a:endParaRPr>
                    </a:p>
                  </a:txBody>
                  <a:tcPr marL="91455" marR="91455" marT="45712" marB="4571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다음 선택으로 가기</a:t>
                      </a:r>
                    </a:p>
                  </a:txBody>
                  <a:tcPr marL="91455" marR="91455" marT="45712" marB="45712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04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dirty="0">
                          <a:latin typeface="+mn-ea"/>
                          <a:ea typeface="+mn-ea"/>
                        </a:rPr>
                        <a:t>ENTER</a:t>
                      </a:r>
                      <a:endParaRPr lang="ko-KR" altLang="en-US" sz="1100" dirty="0">
                        <a:latin typeface="+mn-ea"/>
                        <a:ea typeface="+mn-ea"/>
                      </a:endParaRPr>
                    </a:p>
                  </a:txBody>
                  <a:tcPr marL="91455" marR="91455" marT="45712" marB="4571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ko-KR" altLang="en-US" sz="1100" dirty="0">
                          <a:latin typeface="+mn-ea"/>
                          <a:ea typeface="+mn-ea"/>
                        </a:rPr>
                        <a:t>설정모드에서 선택을 확정하거나 설정모드 입력하기</a:t>
                      </a:r>
                    </a:p>
                  </a:txBody>
                  <a:tcPr marL="91455" marR="91455" marT="45712" marB="45712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pic>
        <p:nvPicPr>
          <p:cNvPr id="47" name="그림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10" y="5285175"/>
            <a:ext cx="4530162" cy="2538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8" name="직선 연결선 47">
            <a:extLst>
              <a:ext uri="{FF2B5EF4-FFF2-40B4-BE49-F238E27FC236}">
                <a16:creationId xmlns:a16="http://schemas.microsoft.com/office/drawing/2014/main" id="{12B65BDD-71C0-F8D7-F5E1-DCA7D568098A}"/>
              </a:ext>
            </a:extLst>
          </p:cNvPr>
          <p:cNvCxnSpPr/>
          <p:nvPr/>
        </p:nvCxnSpPr>
        <p:spPr>
          <a:xfrm>
            <a:off x="4269559" y="4070761"/>
            <a:ext cx="746764" cy="8035"/>
          </a:xfrm>
          <a:prstGeom prst="line">
            <a:avLst/>
          </a:prstGeom>
          <a:ln w="9525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직사각형 7">
            <a:extLst>
              <a:ext uri="{FF2B5EF4-FFF2-40B4-BE49-F238E27FC236}">
                <a16:creationId xmlns:a16="http://schemas.microsoft.com/office/drawing/2014/main" id="{21D9F852-A028-F301-72E6-FA0FF82AE5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6320" y="2310255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endParaRPr lang="ko-KR" altLang="en-US" sz="1800" dirty="0"/>
          </a:p>
        </p:txBody>
      </p:sp>
      <p:cxnSp>
        <p:nvCxnSpPr>
          <p:cNvPr id="50" name="직선 연결선 49">
            <a:extLst>
              <a:ext uri="{FF2B5EF4-FFF2-40B4-BE49-F238E27FC236}">
                <a16:creationId xmlns:a16="http://schemas.microsoft.com/office/drawing/2014/main" id="{A9639C19-6CC1-AFCE-FA07-259FF5D52B30}"/>
              </a:ext>
            </a:extLst>
          </p:cNvPr>
          <p:cNvCxnSpPr/>
          <p:nvPr/>
        </p:nvCxnSpPr>
        <p:spPr>
          <a:xfrm>
            <a:off x="4213620" y="2492005"/>
            <a:ext cx="793111" cy="7628"/>
          </a:xfrm>
          <a:prstGeom prst="line">
            <a:avLst/>
          </a:prstGeom>
          <a:ln w="9525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30">
            <a:extLst>
              <a:ext uri="{FF2B5EF4-FFF2-40B4-BE49-F238E27FC236}">
                <a16:creationId xmlns:a16="http://schemas.microsoft.com/office/drawing/2014/main" id="{6B63BA9F-5DC6-62B6-0DA0-AED74EE3D0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82199" y="4178175"/>
            <a:ext cx="47320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r>
              <a:rPr lang="en-US" altLang="ko-KR" sz="1100" dirty="0">
                <a:latin typeface="맑은 고딕" panose="020B0503020000020004" pitchFamily="34" charset="-127"/>
              </a:rPr>
              <a:t>14-1</a:t>
            </a:r>
            <a:endParaRPr lang="ko-KR" altLang="en-US" sz="1100" dirty="0"/>
          </a:p>
        </p:txBody>
      </p:sp>
    </p:spTree>
    <p:extLst>
      <p:ext uri="{BB962C8B-B14F-4D97-AF65-F5344CB8AC3E}">
        <p14:creationId xmlns:p14="http://schemas.microsoft.com/office/powerpoint/2010/main" val="1648108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E328A2FC-8139-45DB-9DDA-E02A37243F42}"/>
              </a:ext>
            </a:extLst>
          </p:cNvPr>
          <p:cNvSpPr/>
          <p:nvPr/>
        </p:nvSpPr>
        <p:spPr>
          <a:xfrm>
            <a:off x="269616" y="1417494"/>
            <a:ext cx="4827400" cy="36065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79CAE8-DE97-C4ED-04A5-8383C3842BFD}"/>
              </a:ext>
            </a:extLst>
          </p:cNvPr>
          <p:cNvSpPr txBox="1"/>
          <p:nvPr/>
        </p:nvSpPr>
        <p:spPr>
          <a:xfrm>
            <a:off x="488504" y="5277249"/>
            <a:ext cx="2327881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  <a:defRPr/>
            </a:pPr>
            <a:r>
              <a:rPr lang="en-US" altLang="ko-KR" sz="1600" b="1" dirty="0">
                <a:latin typeface="+mn-ea"/>
              </a:rPr>
              <a:t> 5kw Specification </a:t>
            </a:r>
            <a:endParaRPr lang="ko-KR" altLang="en-US" sz="1600" b="1" dirty="0">
              <a:latin typeface="+mn-ea"/>
            </a:endParaRP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B27C75B-09F9-5EC6-6C8E-87F0983132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115729919"/>
              </p:ext>
            </p:extLst>
          </p:nvPr>
        </p:nvGraphicFramePr>
        <p:xfrm>
          <a:off x="614948" y="5605715"/>
          <a:ext cx="8721829" cy="7315069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519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483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14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4053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Items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Specification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Remarks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51632">
                <a:tc>
                  <a:txBody>
                    <a:bodyPr/>
                    <a:lstStyle/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altLang="ko-KR" sz="100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INPUT</a:t>
                      </a:r>
                      <a:r>
                        <a:rPr lang="en-US" altLang="ko-KR" sz="1050" kern="100" baseline="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 Charging </a:t>
                      </a:r>
                      <a:endParaRPr lang="ko-KR" sz="105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2" marR="51432" marT="0" marB="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ko-KR" sz="105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Solar MPPT Input current 15A, </a:t>
                      </a:r>
                      <a:endParaRPr lang="ko-KR" altLang="ko-KR" sz="105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Solar Charging Current 100A</a:t>
                      </a:r>
                    </a:p>
                    <a:p>
                      <a:pPr marL="0" lvl="0" indent="0" latinLnBrk="1">
                        <a:buFont typeface="Arial" panose="020B0604020202020204" pitchFamily="34" charset="0"/>
                        <a:buNone/>
                      </a:pPr>
                      <a:endParaRPr lang="ko-KR" altLang="ko-KR" sz="105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AC : 220-230v, Charing Current 80A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4248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altLang="ko-KR" sz="105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Battery</a:t>
                      </a:r>
                      <a:endParaRPr lang="ko-KR" sz="105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2" marR="51432" marT="0" marB="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   LFP Battery </a:t>
                      </a:r>
                      <a:endParaRPr lang="ko-KR" altLang="ko-KR" sz="105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3.2V 230A </a:t>
                      </a: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Size : 173mm x 203mm x 54mm</a:t>
                      </a:r>
                      <a:endParaRPr lang="ko-KR" altLang="ko-KR" sz="105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Weight: 4.1kg</a:t>
                      </a:r>
                      <a:endParaRPr lang="ko-KR" altLang="ko-KR" sz="105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C</a:t>
                      </a:r>
                      <a:r>
                        <a:rPr lang="ko-KR" altLang="ko-KR" sz="1050" kern="1200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harging</a:t>
                      </a:r>
                      <a:r>
                        <a:rPr lang="ko-KR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ko-KR" sz="1050" kern="1200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method</a:t>
                      </a: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: CC/CV</a:t>
                      </a:r>
                      <a:endParaRPr lang="ko-KR" altLang="ko-KR" sz="105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Operating temperature: </a:t>
                      </a: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-25 ~ 55°</a:t>
                      </a: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C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48073">
                <a:tc>
                  <a:txBody>
                    <a:bodyPr/>
                    <a:lstStyle/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sz="105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BMS</a:t>
                      </a:r>
                      <a:endParaRPr lang="ko-KR" sz="105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2" marR="51432" marT="0" marB="0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                        BMS 4S1P 12.8V/230A = 2.94KW</a:t>
                      </a: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BMS : Battery Management System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45339">
                <a:tc>
                  <a:txBody>
                    <a:bodyPr/>
                    <a:lstStyle/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sz="105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Battery Module</a:t>
                      </a:r>
                      <a:endParaRPr lang="ko-KR" sz="105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2" marR="51432" marT="0" marB="0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Module</a:t>
                      </a:r>
                      <a:r>
                        <a:rPr lang="ko-KR" altLang="en-US" sz="1050" dirty="0">
                          <a:latin typeface="+mn-ea"/>
                          <a:ea typeface="+mn-ea"/>
                        </a:rPr>
                        <a:t> </a:t>
                      </a:r>
                      <a:endParaRPr lang="en-US" altLang="ko-KR" sz="1050" dirty="0"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Voltage</a:t>
                      </a:r>
                      <a:r>
                        <a:rPr lang="ko-KR" altLang="en-US" sz="105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:</a:t>
                      </a:r>
                      <a:r>
                        <a:rPr lang="ko-KR" altLang="en-US" sz="105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4EA x 3.2V x 230A =12.8V (2.94KW)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Replaceable for each removable cell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CTPS and BMS are interconnected to provide temperature notification and cell balance function for each cell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CTPS : Cell Temperature Protective System</a:t>
                      </a:r>
                    </a:p>
                    <a:p>
                      <a:pPr algn="l" latinLnBrk="1"/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54935">
                <a:tc>
                  <a:txBody>
                    <a:bodyPr/>
                    <a:lstStyle/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altLang="ko-KR" sz="105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Output of</a:t>
                      </a:r>
                    </a:p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altLang="ko-KR" sz="105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Power</a:t>
                      </a:r>
                      <a:endParaRPr lang="ko-KR" sz="105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2" marR="51432" marT="0" marB="0" anchor="ctr"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Inverter AC 220-230V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Frequency 50/60hz, pure sine wave 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Capacity : 2 KW</a:t>
                      </a: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1102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sz="105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Size</a:t>
                      </a:r>
                      <a:endParaRPr lang="ko-KR" sz="105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2" marR="51432" marT="0" marB="0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b="0" dirty="0">
                          <a:latin typeface="+mn-ea"/>
                          <a:ea typeface="+mn-ea"/>
                        </a:rPr>
                        <a:t>                              484x 526 x 351mm (</a:t>
                      </a:r>
                      <a:r>
                        <a:rPr lang="en-US" altLang="ko-KR" sz="1050" b="0" dirty="0" err="1">
                          <a:latin typeface="+mn-ea"/>
                          <a:ea typeface="+mn-ea"/>
                        </a:rPr>
                        <a:t>WxHxD</a:t>
                      </a:r>
                      <a:r>
                        <a:rPr lang="en-US" altLang="ko-KR" sz="1050" b="0" dirty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 b="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3477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Weight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                                       40.0 kg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6731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Communication 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                                       </a:t>
                      </a:r>
                      <a:r>
                        <a:rPr lang="en-US" altLang="ko-KR" sz="1050" dirty="0" err="1">
                          <a:latin typeface="+mn-ea"/>
                          <a:ea typeface="+mn-ea"/>
                        </a:rPr>
                        <a:t>WiFi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01918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 err="1">
                          <a:latin typeface="+mn-ea"/>
                          <a:ea typeface="+mn-ea"/>
                        </a:rPr>
                        <a:t>Etc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Option: </a:t>
                      </a:r>
                    </a:p>
                    <a:p>
                      <a:pPr algn="l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Each cell voltage, temperature, SOH, DOD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SOH : Status of Health</a:t>
                      </a:r>
                    </a:p>
                    <a:p>
                      <a:pPr algn="l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DOD : Depth of Discharge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674" y="1417494"/>
            <a:ext cx="4827400" cy="3442751"/>
          </a:xfrm>
          <a:prstGeom prst="rect">
            <a:avLst/>
          </a:prstGeom>
        </p:spPr>
      </p:pic>
      <p:sp>
        <p:nvSpPr>
          <p:cNvPr id="3" name="모서리가 둥근 직사각형 2"/>
          <p:cNvSpPr/>
          <p:nvPr/>
        </p:nvSpPr>
        <p:spPr>
          <a:xfrm>
            <a:off x="7490136" y="388928"/>
            <a:ext cx="2448272" cy="28309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3610B1-516B-5020-5CCE-6EFAF22438E8}"/>
              </a:ext>
            </a:extLst>
          </p:cNvPr>
          <p:cNvSpPr txBox="1"/>
          <p:nvPr/>
        </p:nvSpPr>
        <p:spPr>
          <a:xfrm>
            <a:off x="291674" y="878885"/>
            <a:ext cx="1882247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  <a:defRPr/>
            </a:pPr>
            <a:r>
              <a:rPr lang="en-US" altLang="ko-KR" sz="2000" b="1" u="sng" dirty="0">
                <a:latin typeface="+mn-ea"/>
              </a:rPr>
              <a:t> </a:t>
            </a:r>
            <a:r>
              <a:rPr lang="ko-KR" altLang="en-US" sz="2000" b="1" u="sng" dirty="0">
                <a:latin typeface="+mn-ea"/>
              </a:rPr>
              <a:t>메인 </a:t>
            </a:r>
            <a:r>
              <a:rPr lang="en-US" altLang="ko-KR" sz="2000" b="1" u="sng" dirty="0">
                <a:latin typeface="+mn-ea"/>
              </a:rPr>
              <a:t>HESS </a:t>
            </a:r>
            <a:endParaRPr lang="ko-KR" altLang="en-US" sz="2000" b="1" u="sng" dirty="0">
              <a:latin typeface="+mn-e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76295F-C1B2-8941-CC91-8710DD586C59}"/>
              </a:ext>
            </a:extLst>
          </p:cNvPr>
          <p:cNvSpPr txBox="1"/>
          <p:nvPr/>
        </p:nvSpPr>
        <p:spPr>
          <a:xfrm>
            <a:off x="5312583" y="844704"/>
            <a:ext cx="202491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  <a:defRPr/>
            </a:pPr>
            <a:r>
              <a:rPr lang="en-US" altLang="ko-KR" sz="2000" b="1" dirty="0">
                <a:latin typeface="+mn-ea"/>
              </a:rPr>
              <a:t> </a:t>
            </a:r>
            <a:r>
              <a:rPr lang="ko-KR" altLang="en-US" sz="2000" b="1" u="sng" dirty="0">
                <a:latin typeface="+mn-ea"/>
              </a:rPr>
              <a:t>보조 배터리</a:t>
            </a:r>
            <a:r>
              <a:rPr lang="en-US" altLang="ko-KR" sz="2000" b="1" u="sng" dirty="0">
                <a:latin typeface="+mn-ea"/>
              </a:rPr>
              <a:t> </a:t>
            </a:r>
            <a:endParaRPr lang="ko-KR" altLang="en-US" sz="2000" b="1" u="sng" dirty="0">
              <a:latin typeface="+mn-ea"/>
            </a:endParaRPr>
          </a:p>
        </p:txBody>
      </p:sp>
      <p:pic>
        <p:nvPicPr>
          <p:cNvPr id="12" name="그림 4">
            <a:extLst>
              <a:ext uri="{FF2B5EF4-FFF2-40B4-BE49-F238E27FC236}">
                <a16:creationId xmlns:a16="http://schemas.microsoft.com/office/drawing/2014/main" id="{FD25DE95-CA0E-C753-2205-9CB824EDE1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039" y="1417494"/>
            <a:ext cx="4398985" cy="36065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80004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AB27C75B-09F9-5EC6-6C8E-87F0983132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72301292"/>
              </p:ext>
            </p:extLst>
          </p:nvPr>
        </p:nvGraphicFramePr>
        <p:xfrm>
          <a:off x="1172580" y="987376"/>
          <a:ext cx="7560840" cy="1178619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15212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836204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016224">
                  <a:extLst>
                    <a:ext uri="{9D8B030D-6E8A-4147-A177-3AD203B41FA5}">
                      <a16:colId xmlns:a16="http://schemas.microsoft.com/office/drawing/2014/main" val="3135060291"/>
                    </a:ext>
                  </a:extLst>
                </a:gridCol>
                <a:gridCol w="255628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5060"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>
                          <a:latin typeface="+mn-ea"/>
                          <a:ea typeface="+mn-ea"/>
                        </a:rPr>
                        <a:t>모델</a:t>
                      </a: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SHE01-3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SHE01-6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SHE01-12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3751775325"/>
                  </a:ext>
                </a:extLst>
              </a:tr>
              <a:tr h="55506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Capacity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>
                          <a:latin typeface="+mn-ea"/>
                          <a:ea typeface="+mn-ea"/>
                        </a:rPr>
                        <a:t>본체 </a:t>
                      </a: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(</a:t>
                      </a:r>
                      <a:r>
                        <a:rPr lang="ko-KR" altLang="en-US" sz="1050" dirty="0">
                          <a:latin typeface="+mn-ea"/>
                          <a:ea typeface="+mn-ea"/>
                        </a:rPr>
                        <a:t>기본</a:t>
                      </a: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1SET)</a:t>
                      </a:r>
                    </a:p>
                    <a:p>
                      <a:pPr algn="ctr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2.94kW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>
                          <a:latin typeface="+mn-ea"/>
                          <a:ea typeface="+mn-ea"/>
                        </a:rPr>
                        <a:t>보조배터리 </a:t>
                      </a: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1SET</a:t>
                      </a:r>
                    </a:p>
                    <a:p>
                      <a:pPr algn="ctr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5.88kW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ko-KR" altLang="en-US" sz="1050" dirty="0">
                          <a:latin typeface="+mn-ea"/>
                          <a:ea typeface="+mn-ea"/>
                        </a:rPr>
                        <a:t>보조배터리</a:t>
                      </a: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 3SET</a:t>
                      </a:r>
                    </a:p>
                    <a:p>
                      <a:pPr algn="ctr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11.76kW</a:t>
                      </a: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4106390490"/>
                  </a:ext>
                </a:extLst>
              </a:tr>
              <a:tr h="201247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Details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050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en-US" altLang="ko-KR" sz="1050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en-US" altLang="ko-KR" sz="1050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en-US" altLang="ko-KR" sz="1050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en-US" altLang="ko-KR" sz="1050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en-US" altLang="ko-KR" sz="1050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en-US" altLang="ko-KR" sz="1050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en-US" altLang="ko-KR" sz="1050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en-US" altLang="ko-KR" sz="1050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en-US" altLang="ko-KR" sz="1050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45957">
                <a:tc>
                  <a:txBody>
                    <a:bodyPr/>
                    <a:lstStyle/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altLang="ko-KR" sz="105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Battery</a:t>
                      </a:r>
                      <a:endParaRPr lang="ko-KR" sz="105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2" marR="51432" marT="0" marB="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LFP Battery </a:t>
                      </a:r>
                      <a:endParaRPr lang="ko-KR" altLang="ko-KR" sz="105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3.2V 230A </a:t>
                      </a: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Size : 170mm</a:t>
                      </a: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x 203mm x 54mm</a:t>
                      </a:r>
                      <a:endParaRPr lang="ko-KR" altLang="ko-KR" sz="105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Weight : 2kg</a:t>
                      </a:r>
                      <a:endParaRPr lang="ko-KR" altLang="ko-KR" sz="105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C</a:t>
                      </a:r>
                      <a:r>
                        <a:rPr lang="ko-KR" altLang="ko-KR" sz="1050" kern="1200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harging</a:t>
                      </a:r>
                      <a:r>
                        <a:rPr lang="ko-KR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ko-KR" sz="1050" kern="1200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method</a:t>
                      </a: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: CC/CV</a:t>
                      </a:r>
                      <a:endParaRPr lang="ko-KR" altLang="ko-KR" sz="105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Operating temperature : </a:t>
                      </a: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-25 ~ 55°</a:t>
                      </a: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C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LFP Battery </a:t>
                      </a:r>
                      <a:endParaRPr lang="ko-KR" altLang="ko-KR" sz="105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3.2V 230A </a:t>
                      </a: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Size : 170mm</a:t>
                      </a: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x 203mm x 54mm</a:t>
                      </a:r>
                      <a:endParaRPr lang="ko-KR" altLang="ko-KR" sz="105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Weight : 2kg</a:t>
                      </a:r>
                      <a:endParaRPr lang="ko-KR" altLang="ko-KR" sz="105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C</a:t>
                      </a:r>
                      <a:r>
                        <a:rPr lang="ko-KR" altLang="ko-KR" sz="1050" kern="1200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harging</a:t>
                      </a:r>
                      <a:r>
                        <a:rPr lang="ko-KR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ko-KR" sz="1050" kern="1200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method</a:t>
                      </a: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: </a:t>
                      </a: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CC/CV</a:t>
                      </a:r>
                      <a:endParaRPr lang="ko-KR" altLang="ko-KR" sz="105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Operating temperature :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-25 ~ 55°</a:t>
                      </a: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C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LFP Battery </a:t>
                      </a:r>
                      <a:endParaRPr lang="ko-KR" altLang="ko-KR" sz="105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3.2V 230A </a:t>
                      </a: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Size : 170mm</a:t>
                      </a: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x 203mm x 54mm</a:t>
                      </a:r>
                      <a:endParaRPr lang="ko-KR" altLang="ko-KR" sz="105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Weight : 2kg</a:t>
                      </a:r>
                      <a:endParaRPr lang="ko-KR" altLang="ko-KR" sz="105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C</a:t>
                      </a:r>
                      <a:r>
                        <a:rPr lang="ko-KR" altLang="ko-KR" sz="1050" kern="1200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harging</a:t>
                      </a:r>
                      <a:r>
                        <a:rPr lang="ko-KR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ko-KR" sz="1050" kern="1200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method</a:t>
                      </a: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: </a:t>
                      </a: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CC/CV</a:t>
                      </a:r>
                      <a:endParaRPr lang="ko-KR" altLang="ko-KR" sz="1050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Operating temperature : 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-25 ~ 55°</a:t>
                      </a:r>
                      <a:r>
                        <a:rPr lang="en-US" altLang="ko-KR" sz="1050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C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152128">
                <a:tc>
                  <a:txBody>
                    <a:bodyPr/>
                    <a:lstStyle/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sz="105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BMS</a:t>
                      </a:r>
                      <a:endParaRPr lang="ko-KR" sz="105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2" marR="51432" marT="0" marB="0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   4S 1P 12.8V/230A </a:t>
                      </a: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      4S 2P 25.6V/230A </a:t>
                      </a: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           4S 4P 51.2V / 230A </a:t>
                      </a: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837644">
                <a:tc>
                  <a:txBody>
                    <a:bodyPr/>
                    <a:lstStyle/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sz="105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Battery </a:t>
                      </a:r>
                    </a:p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sz="105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Module</a:t>
                      </a:r>
                      <a:endParaRPr lang="ko-KR" sz="105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2" marR="51432" marT="0" marB="0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Module</a:t>
                      </a:r>
                      <a:r>
                        <a:rPr lang="ko-KR" altLang="en-US" sz="1050" b="1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= 2.94KW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Voltage</a:t>
                      </a:r>
                      <a:r>
                        <a:rPr lang="ko-KR" altLang="en-US" sz="105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:</a:t>
                      </a:r>
                      <a:r>
                        <a:rPr lang="ko-KR" altLang="en-US" sz="105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4EA x 3.2V Replaceable for each removable cell</a:t>
                      </a:r>
                    </a:p>
                    <a:p>
                      <a:pPr marL="171450" marR="0" lvl="0" indent="-17145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CTPS (option)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endParaRPr lang="en-US" altLang="ko-KR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Module  = 5.88KW</a:t>
                      </a:r>
                      <a:r>
                        <a:rPr lang="ko-KR" altLang="en-US" sz="1050" b="1" dirty="0">
                          <a:latin typeface="+mn-ea"/>
                          <a:ea typeface="+mn-ea"/>
                        </a:rPr>
                        <a:t> </a:t>
                      </a:r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Voltage</a:t>
                      </a:r>
                      <a:r>
                        <a:rPr lang="ko-KR" altLang="en-US" sz="105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:</a:t>
                      </a:r>
                      <a:r>
                        <a:rPr lang="ko-KR" altLang="en-US" sz="1050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8EA x 3.2V Replaceable for each removable cell</a:t>
                      </a:r>
                    </a:p>
                    <a:p>
                      <a:pPr marL="171450" marR="0" lvl="0" indent="-17145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CTPS (option)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endParaRPr lang="en-US" altLang="ko-KR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Module</a:t>
                      </a:r>
                      <a:r>
                        <a:rPr lang="ko-KR" altLang="en-US" sz="1050" b="1" dirty="0">
                          <a:latin typeface="+mn-ea"/>
                          <a:ea typeface="+mn-ea"/>
                        </a:rPr>
                        <a:t>  </a:t>
                      </a: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=  11.76KW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Voltage:16EA x 3.2V 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Replaceable for each 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removable cell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CTPS (option)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993953">
                <a:tc>
                  <a:txBody>
                    <a:bodyPr/>
                    <a:lstStyle/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altLang="ko-KR" sz="105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Output of</a:t>
                      </a:r>
                    </a:p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altLang="ko-KR" sz="105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Power</a:t>
                      </a:r>
                      <a:endParaRPr lang="ko-KR" sz="105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2" marR="51432" marT="0" marB="0" anchor="ctr"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Inverter AC 220-230V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Frequency 50/60hz, pure sine wave 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Capacity : </a:t>
                      </a: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2KW</a:t>
                      </a: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endParaRPr lang="en-US" altLang="ko-KR" sz="1050" dirty="0"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Inverter AC 220-230V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Frequency 50/60hz, pure sine wave 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Capacity : </a:t>
                      </a: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4KW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endParaRPr lang="en-US" altLang="ko-KR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endParaRPr lang="en-US" altLang="ko-KR" sz="1050" dirty="0"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Inverter AC 220-230V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Frequency 50/60hz, pure 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sine wave 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Capacity </a:t>
                      </a:r>
                      <a:r>
                        <a:rPr lang="en-US" altLang="ko-KR" sz="1050">
                          <a:latin typeface="+mn-ea"/>
                          <a:ea typeface="+mn-ea"/>
                        </a:rPr>
                        <a:t>: </a:t>
                      </a: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6</a:t>
                      </a:r>
                      <a:r>
                        <a:rPr lang="en-US" altLang="ko-KR" sz="1050" b="1">
                          <a:latin typeface="+mn-ea"/>
                          <a:ea typeface="+mn-ea"/>
                        </a:rPr>
                        <a:t>KW</a:t>
                      </a:r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10563">
                <a:tc>
                  <a:txBody>
                    <a:bodyPr/>
                    <a:lstStyle/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sz="1050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Size</a:t>
                      </a:r>
                      <a:endParaRPr lang="ko-KR" sz="1050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2" marR="51432" marT="0" marB="0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b="0" dirty="0">
                          <a:latin typeface="+mn-ea"/>
                          <a:ea typeface="+mn-ea"/>
                        </a:rPr>
                        <a:t>484x 526 x 351mm (</a:t>
                      </a:r>
                      <a:r>
                        <a:rPr lang="en-US" altLang="ko-KR" sz="1050" b="0" dirty="0" err="1">
                          <a:latin typeface="+mn-ea"/>
                          <a:ea typeface="+mn-ea"/>
                        </a:rPr>
                        <a:t>WxHxD</a:t>
                      </a:r>
                      <a:r>
                        <a:rPr lang="en-US" altLang="ko-KR" sz="1050" b="0" dirty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 b="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50" b="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latin typeface="+mn-ea"/>
                          <a:ea typeface="+mn-ea"/>
                        </a:rPr>
                        <a:t>694x 526 x 351mm (</a:t>
                      </a:r>
                      <a:r>
                        <a:rPr lang="en-US" altLang="ko-KR" sz="1050" b="0" dirty="0" err="1">
                          <a:latin typeface="+mn-ea"/>
                          <a:ea typeface="+mn-ea"/>
                        </a:rPr>
                        <a:t>WxHxD</a:t>
                      </a:r>
                      <a:r>
                        <a:rPr lang="en-US" altLang="ko-KR" sz="1050" b="0" dirty="0"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50" b="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50" b="0" dirty="0">
                        <a:latin typeface="+mn-ea"/>
                        <a:ea typeface="+mn-ea"/>
                      </a:endParaRPr>
                    </a:p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0" dirty="0">
                          <a:latin typeface="+mn-ea"/>
                          <a:ea typeface="+mn-ea"/>
                        </a:rPr>
                        <a:t>1.114x 526 x 351mm (</a:t>
                      </a:r>
                      <a:r>
                        <a:rPr lang="en-US" altLang="ko-KR" sz="1050" b="0" dirty="0" err="1">
                          <a:latin typeface="+mn-ea"/>
                          <a:ea typeface="+mn-ea"/>
                        </a:rPr>
                        <a:t>WxHxD</a:t>
                      </a:r>
                      <a:r>
                        <a:rPr lang="en-US" altLang="ko-KR" sz="1050" b="0" dirty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 b="0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0819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Weight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           40.0 kg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               55.0 kg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95.0 kg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0405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Communication 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                </a:t>
                      </a:r>
                      <a:r>
                        <a:rPr lang="en-US" altLang="ko-KR" sz="1050" dirty="0" err="1">
                          <a:latin typeface="+mn-ea"/>
                          <a:ea typeface="+mn-ea"/>
                        </a:rPr>
                        <a:t>WiFi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50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               </a:t>
                      </a:r>
                      <a:r>
                        <a:rPr lang="en-US" altLang="ko-KR" sz="1050" dirty="0" err="1">
                          <a:latin typeface="+mn-ea"/>
                          <a:ea typeface="+mn-ea"/>
                        </a:rPr>
                        <a:t>WiFi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  <a:p>
                      <a:pPr algn="l" latinLnBrk="1"/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50" dirty="0">
                        <a:latin typeface="+mn-ea"/>
                        <a:ea typeface="+mn-ea"/>
                      </a:endParaRPr>
                    </a:p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 err="1">
                          <a:latin typeface="+mn-ea"/>
                          <a:ea typeface="+mn-ea"/>
                        </a:rPr>
                        <a:t>WiFi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119368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dirty="0" err="1">
                          <a:latin typeface="+mn-ea"/>
                          <a:ea typeface="+mn-ea"/>
                        </a:rPr>
                        <a:t>Etc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Option: </a:t>
                      </a:r>
                    </a:p>
                    <a:p>
                      <a:pPr algn="l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Each cell voltage, temperature, SOH, DOD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Option: </a:t>
                      </a:r>
                    </a:p>
                    <a:p>
                      <a:pPr algn="l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Each cell voltage, temperature, SOH, DOD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  <a:p>
                      <a:pPr algn="l" latinLnBrk="1"/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Option: </a:t>
                      </a:r>
                    </a:p>
                    <a:p>
                      <a:pPr algn="l" latinLnBrk="1"/>
                      <a:r>
                        <a:rPr lang="en-US" altLang="ko-KR" sz="1050" dirty="0">
                          <a:latin typeface="+mn-ea"/>
                          <a:ea typeface="+mn-ea"/>
                        </a:rPr>
                        <a:t>Each cell voltage, temperature, SOH, DOD</a:t>
                      </a:r>
                      <a:endParaRPr lang="ko-KR" altLang="en-US" sz="1050" dirty="0">
                        <a:latin typeface="+mn-ea"/>
                        <a:ea typeface="+mn-ea"/>
                      </a:endParaRPr>
                    </a:p>
                    <a:p>
                      <a:pPr algn="l" latinLnBrk="1"/>
                      <a:endParaRPr lang="ko-KR" altLang="en-US" sz="1050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079CAE8-DE97-C4ED-04A5-8383C3842BFD}"/>
              </a:ext>
            </a:extLst>
          </p:cNvPr>
          <p:cNvSpPr txBox="1"/>
          <p:nvPr/>
        </p:nvSpPr>
        <p:spPr>
          <a:xfrm>
            <a:off x="992560" y="555328"/>
            <a:ext cx="2691763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  <a:defRPr/>
            </a:pPr>
            <a:r>
              <a:rPr lang="en-US" altLang="ko-KR" sz="1600" b="1" dirty="0">
                <a:latin typeface="+mn-ea"/>
              </a:rPr>
              <a:t> </a:t>
            </a:r>
            <a:r>
              <a:rPr lang="ko-KR" altLang="en-US" sz="1600" b="1" dirty="0">
                <a:latin typeface="+mn-ea"/>
              </a:rPr>
              <a:t>용량별</a:t>
            </a:r>
            <a:r>
              <a:rPr lang="en-US" altLang="ko-KR" sz="1600" b="1" dirty="0">
                <a:latin typeface="+mn-ea"/>
              </a:rPr>
              <a:t>   Specification </a:t>
            </a:r>
            <a:endParaRPr lang="ko-KR" altLang="en-US" sz="1600" b="1" dirty="0">
              <a:latin typeface="+mn-ea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04" t="7596" r="33977" b="5906"/>
          <a:stretch/>
        </p:blipFill>
        <p:spPr bwMode="auto">
          <a:xfrm>
            <a:off x="2836496" y="2700750"/>
            <a:ext cx="570304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4" t="4722" r="37571" b="5320"/>
          <a:stretch/>
        </p:blipFill>
        <p:spPr bwMode="auto">
          <a:xfrm>
            <a:off x="7490825" y="2697661"/>
            <a:ext cx="465106" cy="80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4" t="4722" r="37571" b="5320"/>
          <a:stretch/>
        </p:blipFill>
        <p:spPr bwMode="auto">
          <a:xfrm>
            <a:off x="6954139" y="2711755"/>
            <a:ext cx="465106" cy="80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04" t="7596" r="33977" b="5906"/>
          <a:stretch/>
        </p:blipFill>
        <p:spPr bwMode="auto">
          <a:xfrm>
            <a:off x="5153012" y="2711755"/>
            <a:ext cx="570304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04" t="7596" r="33977" b="5906"/>
          <a:stretch/>
        </p:blipFill>
        <p:spPr bwMode="auto">
          <a:xfrm>
            <a:off x="8038950" y="2694739"/>
            <a:ext cx="570304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4" t="4722" r="37571" b="5320"/>
          <a:stretch/>
        </p:blipFill>
        <p:spPr bwMode="auto">
          <a:xfrm>
            <a:off x="4447187" y="2711755"/>
            <a:ext cx="465106" cy="80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4" t="4722" r="37571" b="5320"/>
          <a:stretch/>
        </p:blipFill>
        <p:spPr bwMode="auto">
          <a:xfrm>
            <a:off x="6405329" y="2713153"/>
            <a:ext cx="465106" cy="80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0652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57150">
          <a:solidFill>
            <a:schemeClr val="tx1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12036</TotalTime>
  <Words>934</Words>
  <Application>Microsoft Office PowerPoint</Application>
  <PresentationFormat>사용자 지정</PresentationFormat>
  <Paragraphs>267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4" baseType="lpstr">
      <vt:lpstr>굴림</vt:lpstr>
      <vt:lpstr>나눔고딕</vt:lpstr>
      <vt:lpstr>맑은 고딕</vt:lpstr>
      <vt:lpstr>Arial</vt:lpstr>
      <vt:lpstr>Calibri</vt:lpstr>
      <vt:lpstr>Wingdings</vt:lpstr>
      <vt:lpstr>Office 테마</vt:lpstr>
      <vt:lpstr>All-in-one Home ESS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samkie</dc:creator>
  <cp:lastModifiedBy>bs yun</cp:lastModifiedBy>
  <cp:revision>1863</cp:revision>
  <cp:lastPrinted>2025-02-20T01:33:02Z</cp:lastPrinted>
  <dcterms:created xsi:type="dcterms:W3CDTF">2015-10-07T01:05:55Z</dcterms:created>
  <dcterms:modified xsi:type="dcterms:W3CDTF">2025-04-19T08:03:50Z</dcterms:modified>
</cp:coreProperties>
</file>